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</p:sldIdLst>
  <p:sldSz cy="5143500" cx="9144000"/>
  <p:notesSz cx="6858000" cy="9144000"/>
  <p:embeddedFontLst>
    <p:embeddedFont>
      <p:font typeface="Proxima Nova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5D03D3CD-0949-4846-BA02-552352F0AA25}">
  <a:tblStyle styleId="{5D03D3CD-0949-4846-BA02-552352F0AA25}" styleName="Table_0"/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font" Target="fonts/ProximaNova-regular.fntdata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font" Target="fonts/ProximaNova-italic.fntdata"/><Relationship Id="rId12" Type="http://schemas.openxmlformats.org/officeDocument/2006/relationships/slide" Target="slides/slide6.xml"/><Relationship Id="rId56" Type="http://schemas.openxmlformats.org/officeDocument/2006/relationships/font" Target="fonts/ProximaNova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58" Type="http://schemas.openxmlformats.org/officeDocument/2006/relationships/font" Target="fonts/ProximaNova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Shape 2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Shape 3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Shape 3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Shape 3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Shape 3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Northern Harrier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	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Shape 3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Shape 3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Shape 4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Shape 4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Shape 4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Shape 4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Shape 4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Shape 4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Shape 4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Shape 4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Shape 4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Shape 4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Shape 4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Shape 4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Shape 5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Shape 5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Shape 5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Shape 5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" name="Shape 11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510450" y="3182312"/>
            <a:ext cx="8123100" cy="630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" name="Shape 48"/>
          <p:cNvSpPr txBox="1"/>
          <p:nvPr>
            <p:ph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b="1" sz="14000"/>
            </a:lvl1pPr>
            <a:lvl2pPr lvl="1" rtl="0" algn="ctr">
              <a:spcBef>
                <a:spcPts val="0"/>
              </a:spcBef>
              <a:buSzPct val="100000"/>
              <a:defRPr b="1" sz="14000"/>
            </a:lvl2pPr>
            <a:lvl3pPr lvl="2" rtl="0" algn="ctr">
              <a:spcBef>
                <a:spcPts val="0"/>
              </a:spcBef>
              <a:buSzPct val="100000"/>
              <a:defRPr b="1" sz="14000"/>
            </a:lvl3pPr>
            <a:lvl4pPr lvl="3" rtl="0" algn="ctr">
              <a:spcBef>
                <a:spcPts val="0"/>
              </a:spcBef>
              <a:buSzPct val="100000"/>
              <a:defRPr b="1" sz="14000"/>
            </a:lvl4pPr>
            <a:lvl5pPr lvl="4" rtl="0" algn="ctr">
              <a:spcBef>
                <a:spcPts val="0"/>
              </a:spcBef>
              <a:buSzPct val="100000"/>
              <a:defRPr b="1" sz="14000"/>
            </a:lvl5pPr>
            <a:lvl6pPr lvl="5" rtl="0" algn="ctr">
              <a:spcBef>
                <a:spcPts val="0"/>
              </a:spcBef>
              <a:buSzPct val="100000"/>
              <a:defRPr b="1" sz="14000"/>
            </a:lvl6pPr>
            <a:lvl7pPr lvl="6" rtl="0" algn="ctr">
              <a:spcBef>
                <a:spcPts val="0"/>
              </a:spcBef>
              <a:buSzPct val="100000"/>
              <a:defRPr b="1" sz="14000"/>
            </a:lvl7pPr>
            <a:lvl8pPr lvl="7" rtl="0" algn="ctr">
              <a:spcBef>
                <a:spcPts val="0"/>
              </a:spcBef>
              <a:buSzPct val="100000"/>
              <a:defRPr b="1" sz="14000"/>
            </a:lvl8pPr>
            <a:lvl9pPr lvl="8" rtl="0" algn="ctr">
              <a:spcBef>
                <a:spcPts val="0"/>
              </a:spcBef>
              <a:buSzPct val="100000"/>
              <a:defRPr b="1" sz="14000"/>
            </a:lvl9pPr>
          </a:lstStyle>
          <a:p/>
        </p:txBody>
      </p:sp>
      <p:sp>
        <p:nvSpPr>
          <p:cNvPr id="49" name="Shape 49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solidFill>
          <a:schemeClr val="dk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hape 58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" name="Shape 59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" type="subTitle"/>
          </p:nvPr>
        </p:nvSpPr>
        <p:spPr>
          <a:xfrm>
            <a:off x="510450" y="3182312"/>
            <a:ext cx="8123100" cy="630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bg>
      <p:bgPr>
        <a:solidFill>
          <a:schemeClr val="dk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Shape 6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" name="Shape 6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" name="Shape 66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531425" y="948975"/>
            <a:ext cx="7829100" cy="3619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72" name="Shape 7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80" name="Shape 8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86" name="Shape 86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" name="Shape 87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200"/>
            </a:lvl1pPr>
            <a:lvl2pPr lvl="1" rtl="0" algn="ctr">
              <a:spcBef>
                <a:spcPts val="0"/>
              </a:spcBef>
              <a:buSzPct val="100000"/>
              <a:defRPr sz="4200"/>
            </a:lvl2pPr>
            <a:lvl3pPr lvl="2" rtl="0" algn="ctr">
              <a:spcBef>
                <a:spcPts val="0"/>
              </a:spcBef>
              <a:buSzPct val="100000"/>
              <a:defRPr sz="4200"/>
            </a:lvl3pPr>
            <a:lvl4pPr lvl="3" rtl="0" algn="ctr">
              <a:spcBef>
                <a:spcPts val="0"/>
              </a:spcBef>
              <a:buSzPct val="100000"/>
              <a:defRPr sz="4200"/>
            </a:lvl4pPr>
            <a:lvl5pPr lvl="4" rtl="0" algn="ctr">
              <a:spcBef>
                <a:spcPts val="0"/>
              </a:spcBef>
              <a:buSzPct val="100000"/>
              <a:defRPr sz="4200"/>
            </a:lvl5pPr>
            <a:lvl6pPr lvl="5" rtl="0" algn="ctr">
              <a:spcBef>
                <a:spcPts val="0"/>
              </a:spcBef>
              <a:buSzPct val="100000"/>
              <a:defRPr sz="4200"/>
            </a:lvl6pPr>
            <a:lvl7pPr lvl="6" rtl="0" algn="ctr">
              <a:spcBef>
                <a:spcPts val="0"/>
              </a:spcBef>
              <a:buSzPct val="100000"/>
              <a:defRPr sz="4200"/>
            </a:lvl7pPr>
            <a:lvl8pPr lvl="7" rtl="0" algn="ctr">
              <a:spcBef>
                <a:spcPts val="0"/>
              </a:spcBef>
              <a:buSzPct val="100000"/>
              <a:defRPr sz="4200"/>
            </a:lvl8pPr>
            <a:lvl9pPr lvl="8"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88" name="Shape 88"/>
          <p:cNvSpPr txBox="1"/>
          <p:nvPr>
            <p:ph idx="1" type="subTitle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89" name="Shape 8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bg>
      <p:bgPr>
        <a:solidFill>
          <a:schemeClr val="dk1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hape 14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" name="Shape 15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</a:lstStyle>
          <a:p/>
        </p:txBody>
      </p:sp>
      <p:sp>
        <p:nvSpPr>
          <p:cNvPr id="93" name="Shape 9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" name="Shape 96"/>
          <p:cNvSpPr txBox="1"/>
          <p:nvPr>
            <p:ph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b="1" sz="14000"/>
            </a:lvl1pPr>
            <a:lvl2pPr lvl="1" rtl="0" algn="ctr">
              <a:spcBef>
                <a:spcPts val="0"/>
              </a:spcBef>
              <a:buSzPct val="100000"/>
              <a:defRPr b="1" sz="14000"/>
            </a:lvl2pPr>
            <a:lvl3pPr lvl="2" rtl="0" algn="ctr">
              <a:spcBef>
                <a:spcPts val="0"/>
              </a:spcBef>
              <a:buSzPct val="100000"/>
              <a:defRPr b="1" sz="14000"/>
            </a:lvl3pPr>
            <a:lvl4pPr lvl="3" rtl="0" algn="ctr">
              <a:spcBef>
                <a:spcPts val="0"/>
              </a:spcBef>
              <a:buSzPct val="100000"/>
              <a:defRPr b="1" sz="14000"/>
            </a:lvl4pPr>
            <a:lvl5pPr lvl="4" rtl="0" algn="ctr">
              <a:spcBef>
                <a:spcPts val="0"/>
              </a:spcBef>
              <a:buSzPct val="100000"/>
              <a:defRPr b="1" sz="14000"/>
            </a:lvl5pPr>
            <a:lvl6pPr lvl="5" rtl="0" algn="ctr">
              <a:spcBef>
                <a:spcPts val="0"/>
              </a:spcBef>
              <a:buSzPct val="100000"/>
              <a:defRPr b="1" sz="14000"/>
            </a:lvl6pPr>
            <a:lvl7pPr lvl="6" rtl="0" algn="ctr">
              <a:spcBef>
                <a:spcPts val="0"/>
              </a:spcBef>
              <a:buSzPct val="100000"/>
              <a:defRPr b="1" sz="14000"/>
            </a:lvl7pPr>
            <a:lvl8pPr lvl="7" rtl="0" algn="ctr">
              <a:spcBef>
                <a:spcPts val="0"/>
              </a:spcBef>
              <a:buSzPct val="100000"/>
              <a:defRPr b="1" sz="14000"/>
            </a:lvl8pPr>
            <a:lvl9pPr lvl="8" rtl="0" algn="ctr">
              <a:spcBef>
                <a:spcPts val="0"/>
              </a:spcBef>
              <a:buSzPct val="100000"/>
              <a:defRPr b="1" sz="14000"/>
            </a:lvl9pPr>
          </a:lstStyle>
          <a:p/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98" name="Shape 9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" name="Shape 18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531425" y="578925"/>
            <a:ext cx="8029800" cy="3990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" name="Shape 3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200"/>
            </a:lvl1pPr>
            <a:lvl2pPr lvl="1" rtl="0" algn="ctr">
              <a:spcBef>
                <a:spcPts val="0"/>
              </a:spcBef>
              <a:buSzPct val="100000"/>
              <a:defRPr sz="4200"/>
            </a:lvl2pPr>
            <a:lvl3pPr lvl="2" rtl="0" algn="ctr">
              <a:spcBef>
                <a:spcPts val="0"/>
              </a:spcBef>
              <a:buSzPct val="100000"/>
              <a:defRPr sz="4200"/>
            </a:lvl3pPr>
            <a:lvl4pPr lvl="3" rtl="0" algn="ctr">
              <a:spcBef>
                <a:spcPts val="0"/>
              </a:spcBef>
              <a:buSzPct val="100000"/>
              <a:defRPr sz="4200"/>
            </a:lvl4pPr>
            <a:lvl5pPr lvl="4" rtl="0" algn="ctr">
              <a:spcBef>
                <a:spcPts val="0"/>
              </a:spcBef>
              <a:buSzPct val="100000"/>
              <a:defRPr sz="4200"/>
            </a:lvl5pPr>
            <a:lvl6pPr lvl="5" rtl="0" algn="ctr">
              <a:spcBef>
                <a:spcPts val="0"/>
              </a:spcBef>
              <a:buSzPct val="100000"/>
              <a:defRPr sz="4200"/>
            </a:lvl6pPr>
            <a:lvl7pPr lvl="6" rtl="0" algn="ctr">
              <a:spcBef>
                <a:spcPts val="0"/>
              </a:spcBef>
              <a:buSzPct val="100000"/>
              <a:defRPr sz="4200"/>
            </a:lvl7pPr>
            <a:lvl8pPr lvl="7" rtl="0" algn="ctr">
              <a:spcBef>
                <a:spcPts val="0"/>
              </a:spcBef>
              <a:buSzPct val="100000"/>
              <a:defRPr sz="4200"/>
            </a:lvl8pPr>
            <a:lvl9pPr lvl="8"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0" name="Shape 40"/>
          <p:cNvSpPr txBox="1"/>
          <p:nvPr>
            <p:ph idx="1" type="subTitle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Proxima Nova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Shape 8"/>
          <p:cNvSpPr txBox="1"/>
          <p:nvPr/>
        </p:nvSpPr>
        <p:spPr>
          <a:xfrm>
            <a:off x="204600" y="4667450"/>
            <a:ext cx="86277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UMass Amherst, Department of Electrical &amp; Computer Engineering                                                   SDP17    </a:t>
            </a: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Proxima Nova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56" name="Shape 56"/>
          <p:cNvSpPr txBox="1"/>
          <p:nvPr/>
        </p:nvSpPr>
        <p:spPr>
          <a:xfrm>
            <a:off x="204600" y="4667450"/>
            <a:ext cx="86277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UMass Amherst, Department of Electrical &amp; Computer Engineering                                                   SDP17    </a:t>
            </a: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4.png"/><Relationship Id="rId4" Type="http://schemas.openxmlformats.org/officeDocument/2006/relationships/image" Target="../media/image0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6.png"/><Relationship Id="rId4" Type="http://schemas.openxmlformats.org/officeDocument/2006/relationships/image" Target="../media/image0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0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Relationship Id="rId5" Type="http://schemas.openxmlformats.org/officeDocument/2006/relationships/image" Target="../media/image33.png"/><Relationship Id="rId6" Type="http://schemas.openxmlformats.org/officeDocument/2006/relationships/image" Target="../media/image3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3.png"/><Relationship Id="rId4" Type="http://schemas.openxmlformats.org/officeDocument/2006/relationships/image" Target="../media/image0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Sitting Duck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Cellular Phone Detection for Information Sensitive Settings</a:t>
            </a:r>
          </a:p>
        </p:txBody>
      </p:sp>
      <p:sp>
        <p:nvSpPr>
          <p:cNvPr id="106" name="Shape 106"/>
          <p:cNvSpPr txBox="1"/>
          <p:nvPr>
            <p:ph idx="1" type="subTitle"/>
          </p:nvPr>
        </p:nvSpPr>
        <p:spPr>
          <a:xfrm>
            <a:off x="510450" y="3182312"/>
            <a:ext cx="8123100" cy="630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Midway Design Review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510450" y="343700"/>
            <a:ext cx="25116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EFEFEF"/>
              </a:solidFill>
            </a:endParaRPr>
          </a:p>
        </p:txBody>
      </p:sp>
      <p:sp>
        <p:nvSpPr>
          <p:cNvPr id="108" name="Shape 108"/>
          <p:cNvSpPr txBox="1"/>
          <p:nvPr/>
        </p:nvSpPr>
        <p:spPr>
          <a:xfrm>
            <a:off x="5745575" y="182450"/>
            <a:ext cx="32709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>
                <a:solidFill>
                  <a:srgbClr val="EFEFEF"/>
                </a:solidFill>
              </a:rPr>
              <a:t>December</a:t>
            </a:r>
            <a:r>
              <a:rPr lang="en">
                <a:solidFill>
                  <a:srgbClr val="EFEFEF"/>
                </a:solidFill>
              </a:rPr>
              <a:t> 7th, 2016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4144250" y="3146400"/>
            <a:ext cx="4418100" cy="1370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RF Gain and Phase Detection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RF Capacitors and Precision Resistors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1-2700MHz operating range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60 dB dynamic range</a:t>
            </a:r>
          </a:p>
        </p:txBody>
      </p:sp>
      <p:sp>
        <p:nvSpPr>
          <p:cNvPr id="185" name="Shape 185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" name="Shape 186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AD8302ARU </a:t>
            </a:r>
            <a:r>
              <a:rPr lang="en"/>
              <a:t>RF IC </a:t>
            </a:r>
            <a:r>
              <a:rPr lang="en">
                <a:solidFill>
                  <a:schemeClr val="lt1"/>
                </a:solidFill>
              </a:rPr>
              <a:t>(3x)</a:t>
            </a:r>
          </a:p>
        </p:txBody>
      </p:sp>
      <p:sp>
        <p:nvSpPr>
          <p:cNvPr id="187" name="Shape 187"/>
          <p:cNvSpPr/>
          <p:nvPr/>
        </p:nvSpPr>
        <p:spPr>
          <a:xfrm>
            <a:off x="5006250" y="1146699"/>
            <a:ext cx="2395800" cy="195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1675" y="1190615"/>
            <a:ext cx="2284949" cy="187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 rotWithShape="1">
          <a:blip r:embed="rId4">
            <a:alphaModFix/>
          </a:blip>
          <a:srcRect b="11229" l="0" r="0" t="0"/>
          <a:stretch/>
        </p:blipFill>
        <p:spPr>
          <a:xfrm>
            <a:off x="1033450" y="1259175"/>
            <a:ext cx="2826274" cy="299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/>
          <p:nvPr/>
        </p:nvSpPr>
        <p:spPr>
          <a:xfrm>
            <a:off x="1410699" y="2694875"/>
            <a:ext cx="2053800" cy="316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4719650" y="1198450"/>
            <a:ext cx="3560700" cy="1831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FFFFFF"/>
              </a:buClr>
            </a:pPr>
            <a:r>
              <a:rPr lang="en" sz="1800">
                <a:solidFill>
                  <a:srgbClr val="FFFFFF"/>
                </a:solidFill>
              </a:rPr>
              <a:t>I</a:t>
            </a:r>
            <a:r>
              <a:rPr baseline="30000" lang="en" sz="1800">
                <a:solidFill>
                  <a:srgbClr val="FFFFFF"/>
                </a:solidFill>
              </a:rPr>
              <a:t>2</a:t>
            </a:r>
            <a:r>
              <a:rPr lang="en" sz="1800">
                <a:solidFill>
                  <a:srgbClr val="FFFFFF"/>
                </a:solidFill>
              </a:rPr>
              <a:t>C® Compatible Interface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4 Analog Input Channels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12b Resolution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2µs Conversion Time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188k SPS Throughput</a:t>
            </a:r>
          </a:p>
        </p:txBody>
      </p:sp>
      <p:sp>
        <p:nvSpPr>
          <p:cNvPr id="197" name="Shape 197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8" name="Shape 198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AD7994 ADC</a:t>
            </a:r>
          </a:p>
        </p:txBody>
      </p:sp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425" y="1209612"/>
            <a:ext cx="3600325" cy="309852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/>
          <p:nvPr/>
        </p:nvSpPr>
        <p:spPr>
          <a:xfrm>
            <a:off x="2547825" y="3533600"/>
            <a:ext cx="1618800" cy="38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1" name="Shape 201"/>
          <p:cNvPicPr preferRelativeResize="0"/>
          <p:nvPr/>
        </p:nvPicPr>
        <p:blipFill rotWithShape="1">
          <a:blip r:embed="rId4">
            <a:alphaModFix/>
          </a:blip>
          <a:srcRect b="11229" l="0" r="0" t="0"/>
          <a:stretch/>
        </p:blipFill>
        <p:spPr>
          <a:xfrm>
            <a:off x="2623387" y="1782325"/>
            <a:ext cx="1840350" cy="195309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/>
          <p:nvPr/>
        </p:nvSpPr>
        <p:spPr>
          <a:xfrm>
            <a:off x="2866775" y="2998712"/>
            <a:ext cx="1377300" cy="286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9" name="Shape 209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Logitech C615 HD Webcam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0" name="Shape 210"/>
          <p:cNvPicPr preferRelativeResize="0"/>
          <p:nvPr/>
        </p:nvPicPr>
        <p:blipFill rotWithShape="1">
          <a:blip r:embed="rId3">
            <a:alphaModFix/>
          </a:blip>
          <a:srcRect b="0" l="5146" r="12113" t="0"/>
          <a:stretch/>
        </p:blipFill>
        <p:spPr>
          <a:xfrm>
            <a:off x="857275" y="1231200"/>
            <a:ext cx="3370974" cy="305534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4420200" y="1168975"/>
            <a:ext cx="4288800" cy="3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Proxima Nova"/>
              <a:buChar char="●"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Hardware autofocus</a:t>
            </a:r>
          </a:p>
          <a:p>
            <a:pPr indent="-3429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Proxima Nova"/>
              <a:buChar char="●"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Multiple HD resolutions</a:t>
            </a:r>
          </a:p>
          <a:p>
            <a:pPr indent="-342900" lvl="0" marL="457200">
              <a:spcBef>
                <a:spcPts val="0"/>
              </a:spcBef>
              <a:buClr>
                <a:srgbClr val="FFFFFF"/>
              </a:buClr>
              <a:buSzPct val="100000"/>
              <a:buFont typeface="Proxima Nova"/>
              <a:buChar char="●"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Natively supported by OpenCV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7" name="Shape 217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Proposed </a:t>
            </a:r>
            <a:r>
              <a:rPr lang="en">
                <a:solidFill>
                  <a:srgbClr val="FFFFFF"/>
                </a:solidFill>
              </a:rPr>
              <a:t>MDR </a:t>
            </a:r>
            <a:r>
              <a:rPr lang="en"/>
              <a:t>Deliverables</a:t>
            </a:r>
          </a:p>
        </p:txBody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531425" y="578925"/>
            <a:ext cx="8029800" cy="3990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228600" lvl="0" marL="457200" rtl="0">
              <a:spcBef>
                <a:spcPts val="0"/>
              </a:spcBef>
              <a:buClr>
                <a:srgbClr val="FFFFFF"/>
              </a:buClr>
            </a:pPr>
            <a:r>
              <a:rPr lang="en" sz="1800"/>
              <a:t>R</a:t>
            </a:r>
            <a:r>
              <a:rPr lang="en" sz="1800">
                <a:solidFill>
                  <a:srgbClr val="FFFFFF"/>
                </a:solidFill>
              </a:rPr>
              <a:t>F Bandpass Filter</a:t>
            </a:r>
          </a:p>
          <a:p>
            <a:pPr indent="-342900" lvl="1" marL="9144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800">
                <a:solidFill>
                  <a:srgbClr val="FFFFFF"/>
                </a:solidFill>
              </a:rPr>
              <a:t>Paper design and simulation complete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Power Source</a:t>
            </a:r>
          </a:p>
          <a:p>
            <a:pPr indent="-342900" lvl="1" marL="9144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Paper design and simulation complete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Algorithm Development</a:t>
            </a:r>
          </a:p>
          <a:p>
            <a:pPr indent="-342900" lvl="1" marL="9144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Developed Angle of Arrival and Compute Position algorithms in MATLAB. Tested with simulated sensor inputs.</a:t>
            </a:r>
          </a:p>
          <a:p>
            <a:pPr indent="-342900" lvl="1" marL="9144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Developed data structure for outputs and history.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Camera and GUI</a:t>
            </a:r>
          </a:p>
          <a:p>
            <a:pPr indent="-342900" lvl="1" marL="9144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Camera interfacing and encoding methods analyzed and tested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sp>
        <p:nvSpPr>
          <p:cNvPr id="219" name="Shape 219"/>
          <p:cNvSpPr/>
          <p:nvPr/>
        </p:nvSpPr>
        <p:spPr>
          <a:xfrm>
            <a:off x="62100" y="4857475"/>
            <a:ext cx="165600" cy="165600"/>
          </a:xfrm>
          <a:prstGeom prst="ellipse">
            <a:avLst/>
          </a:prstGeom>
          <a:solidFill>
            <a:srgbClr val="3D85C6"/>
          </a:solidFill>
          <a:ln cap="flat" cmpd="sng" w="9525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62100" y="4661825"/>
            <a:ext cx="165600" cy="1656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62100" y="4466175"/>
            <a:ext cx="165600" cy="1656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7" name="Shape 227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MDR </a:t>
            </a:r>
            <a:r>
              <a:rPr lang="en"/>
              <a:t>Accomplishments</a:t>
            </a:r>
          </a:p>
        </p:txBody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531425" y="578925"/>
            <a:ext cx="8029800" cy="3990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b="1" lang="en" sz="1800"/>
              <a:t>R</a:t>
            </a:r>
            <a:r>
              <a:rPr b="1" lang="en" sz="1800">
                <a:solidFill>
                  <a:srgbClr val="FFFFFF"/>
                </a:solidFill>
              </a:rPr>
              <a:t>F Bandpass Filter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b="1" lang="en" sz="1800">
                <a:solidFill>
                  <a:srgbClr val="FFFFFF"/>
                </a:solidFill>
              </a:rPr>
              <a:t>Paper design and simulation complete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</a:pPr>
            <a:r>
              <a:rPr lang="en" sz="1800">
                <a:solidFill>
                  <a:srgbClr val="CCCCCC"/>
                </a:solidFill>
              </a:rPr>
              <a:t>Power Source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100000"/>
            </a:pPr>
            <a:r>
              <a:rPr lang="en" sz="1800">
                <a:solidFill>
                  <a:srgbClr val="CCCCCC"/>
                </a:solidFill>
              </a:rPr>
              <a:t>Paper design and simulation complete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</a:pPr>
            <a:r>
              <a:rPr lang="en" sz="1800">
                <a:solidFill>
                  <a:srgbClr val="CCCCCC"/>
                </a:solidFill>
              </a:rPr>
              <a:t>Algorithm Development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100000"/>
            </a:pPr>
            <a:r>
              <a:rPr lang="en" sz="1800">
                <a:solidFill>
                  <a:srgbClr val="CCCCCC"/>
                </a:solidFill>
              </a:rPr>
              <a:t>Developed Angle of Arrival and Compute Position algorithms in MATLAB. Tested with simulated sensor inputs.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100000"/>
            </a:pPr>
            <a:r>
              <a:rPr lang="en" sz="1800">
                <a:solidFill>
                  <a:srgbClr val="CCCCCC"/>
                </a:solidFill>
              </a:rPr>
              <a:t>Developed data structure for outputs and history.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</a:pPr>
            <a:r>
              <a:rPr lang="en" sz="1800">
                <a:solidFill>
                  <a:srgbClr val="CCCCCC"/>
                </a:solidFill>
              </a:rPr>
              <a:t>Camera and GUI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100000"/>
            </a:pPr>
            <a:r>
              <a:rPr lang="en" sz="1800">
                <a:solidFill>
                  <a:srgbClr val="CCCCCC"/>
                </a:solidFill>
              </a:rPr>
              <a:t>Camera interfacing and encoding methods analyzed and tested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</a:pPr>
            <a:r>
              <a:rPr lang="en" sz="1800">
                <a:solidFill>
                  <a:srgbClr val="CCCCCC"/>
                </a:solidFill>
              </a:rPr>
              <a:t>Interference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Shape 229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Antenna Frequency Bands </a:t>
            </a:r>
          </a:p>
        </p:txBody>
      </p:sp>
      <p:sp>
        <p:nvSpPr>
          <p:cNvPr id="235" name="Shape 235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S11 of antennas.PNG"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112" y="768850"/>
            <a:ext cx="6331775" cy="395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RF BPF</a:t>
            </a:r>
          </a:p>
        </p:txBody>
      </p:sp>
      <p:sp>
        <p:nvSpPr>
          <p:cNvPr id="242" name="Shape 242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8229" y="1723477"/>
            <a:ext cx="7167549" cy="169653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 txBox="1"/>
          <p:nvPr/>
        </p:nvSpPr>
        <p:spPr>
          <a:xfrm>
            <a:off x="988225" y="2370000"/>
            <a:ext cx="1181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Z</a:t>
            </a:r>
            <a:r>
              <a:rPr baseline="-25000" lang="en"/>
              <a:t>0</a:t>
            </a:r>
            <a:r>
              <a:rPr lang="en"/>
              <a:t> = 50</a:t>
            </a:r>
            <a:r>
              <a:rPr lang="en">
                <a:solidFill>
                  <a:srgbClr val="252525"/>
                </a:solidFill>
                <a:highlight>
                  <a:srgbClr val="FFFFFF"/>
                </a:highlight>
              </a:rPr>
              <a:t>Ω</a:t>
            </a:r>
          </a:p>
        </p:txBody>
      </p:sp>
      <p:sp>
        <p:nvSpPr>
          <p:cNvPr id="245" name="Shape 245"/>
          <p:cNvSpPr txBox="1"/>
          <p:nvPr/>
        </p:nvSpPr>
        <p:spPr>
          <a:xfrm>
            <a:off x="7240925" y="2370000"/>
            <a:ext cx="1181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Z</a:t>
            </a:r>
            <a:r>
              <a:rPr baseline="-25000" lang="en"/>
              <a:t>0</a:t>
            </a:r>
            <a:r>
              <a:rPr lang="en"/>
              <a:t> = 50</a:t>
            </a:r>
            <a:r>
              <a:rPr lang="en">
                <a:solidFill>
                  <a:srgbClr val="252525"/>
                </a:solidFill>
                <a:highlight>
                  <a:srgbClr val="FFFFFF"/>
                </a:highlight>
              </a:rPr>
              <a:t>Ω</a:t>
            </a:r>
          </a:p>
        </p:txBody>
      </p:sp>
      <p:sp>
        <p:nvSpPr>
          <p:cNvPr id="246" name="Shape 246"/>
          <p:cNvSpPr txBox="1"/>
          <p:nvPr/>
        </p:nvSpPr>
        <p:spPr>
          <a:xfrm>
            <a:off x="2235400" y="2069675"/>
            <a:ext cx="3867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</a:t>
            </a:r>
            <a:r>
              <a:rPr baseline="-25000" lang="en"/>
              <a:t>1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3137000" y="2250875"/>
            <a:ext cx="3867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</a:t>
            </a:r>
            <a:r>
              <a:rPr baseline="-25000" lang="en"/>
              <a:t>1</a:t>
            </a:r>
          </a:p>
        </p:txBody>
      </p:sp>
      <p:sp>
        <p:nvSpPr>
          <p:cNvPr id="248" name="Shape 248"/>
          <p:cNvSpPr txBox="1"/>
          <p:nvPr/>
        </p:nvSpPr>
        <p:spPr>
          <a:xfrm>
            <a:off x="3663975" y="2547350"/>
            <a:ext cx="3867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</a:t>
            </a:r>
            <a:r>
              <a:rPr baseline="-25000" lang="en"/>
              <a:t>2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x="5188962" y="2547350"/>
            <a:ext cx="3867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</a:t>
            </a:r>
            <a:r>
              <a:rPr baseline="-25000" lang="en"/>
              <a:t>2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x="5575675" y="2069675"/>
            <a:ext cx="3867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</a:t>
            </a:r>
            <a:r>
              <a:rPr baseline="-25000" lang="en"/>
              <a:t>3</a:t>
            </a:r>
          </a:p>
        </p:txBody>
      </p:sp>
      <p:sp>
        <p:nvSpPr>
          <p:cNvPr id="251" name="Shape 251"/>
          <p:cNvSpPr txBox="1"/>
          <p:nvPr/>
        </p:nvSpPr>
        <p:spPr>
          <a:xfrm>
            <a:off x="6408300" y="2250875"/>
            <a:ext cx="3867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</a:t>
            </a:r>
            <a:r>
              <a:rPr baseline="-25000" lang="en"/>
              <a:t>3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2329950" y="3504200"/>
            <a:ext cx="44841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Lumped Element Bandpass: </a:t>
            </a:r>
            <a:r>
              <a:rPr lang="en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3rd Order, Maximally Flat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RF BPF Circuit</a:t>
            </a:r>
          </a:p>
        </p:txBody>
      </p:sp>
      <p:sp>
        <p:nvSpPr>
          <p:cNvPr id="258" name="Shape 258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59" name="Shape 259"/>
          <p:cNvPicPr preferRelativeResize="0"/>
          <p:nvPr/>
        </p:nvPicPr>
        <p:blipFill rotWithShape="1">
          <a:blip r:embed="rId3">
            <a:alphaModFix/>
          </a:blip>
          <a:srcRect b="0" l="0" r="0" t="7535"/>
          <a:stretch/>
        </p:blipFill>
        <p:spPr>
          <a:xfrm>
            <a:off x="497802" y="1378799"/>
            <a:ext cx="8148384" cy="23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 txBox="1"/>
          <p:nvPr/>
        </p:nvSpPr>
        <p:spPr>
          <a:xfrm>
            <a:off x="8039450" y="2616600"/>
            <a:ext cx="403500" cy="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/>
              <a:t>Vo</a:t>
            </a:r>
          </a:p>
        </p:txBody>
      </p:sp>
      <p:sp>
        <p:nvSpPr>
          <p:cNvPr id="261" name="Shape 261"/>
          <p:cNvSpPr/>
          <p:nvPr/>
        </p:nvSpPr>
        <p:spPr>
          <a:xfrm>
            <a:off x="2362850" y="1469575"/>
            <a:ext cx="1325400" cy="893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3909300" y="2486425"/>
            <a:ext cx="1738500" cy="893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6434100" y="1469575"/>
            <a:ext cx="1325400" cy="893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4" name="Shape 264"/>
          <p:cNvSpPr txBox="1"/>
          <p:nvPr/>
        </p:nvSpPr>
        <p:spPr>
          <a:xfrm>
            <a:off x="3688250" y="1437587"/>
            <a:ext cx="403500" cy="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Z</a:t>
            </a:r>
            <a:r>
              <a:rPr baseline="-25000" lang="en"/>
              <a:t>1</a:t>
            </a:r>
          </a:p>
        </p:txBody>
      </p:sp>
      <p:sp>
        <p:nvSpPr>
          <p:cNvPr id="265" name="Shape 265"/>
          <p:cNvSpPr txBox="1"/>
          <p:nvPr/>
        </p:nvSpPr>
        <p:spPr>
          <a:xfrm>
            <a:off x="5647800" y="2743062"/>
            <a:ext cx="403500" cy="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Z</a:t>
            </a:r>
            <a:r>
              <a:rPr baseline="-25000" lang="en"/>
              <a:t>2</a:t>
            </a:r>
          </a:p>
        </p:txBody>
      </p:sp>
      <p:sp>
        <p:nvSpPr>
          <p:cNvPr id="266" name="Shape 266"/>
          <p:cNvSpPr txBox="1"/>
          <p:nvPr/>
        </p:nvSpPr>
        <p:spPr>
          <a:xfrm>
            <a:off x="7759500" y="1437587"/>
            <a:ext cx="403500" cy="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Z</a:t>
            </a:r>
            <a:r>
              <a:rPr baseline="-25000" lang="en"/>
              <a:t>3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1659275" y="1585400"/>
            <a:ext cx="547500" cy="3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Vin’</a:t>
            </a:r>
          </a:p>
        </p:txBody>
      </p:sp>
      <p:sp>
        <p:nvSpPr>
          <p:cNvPr id="268" name="Shape 268"/>
          <p:cNvSpPr txBox="1"/>
          <p:nvPr/>
        </p:nvSpPr>
        <p:spPr>
          <a:xfrm>
            <a:off x="2339850" y="3842625"/>
            <a:ext cx="4464300" cy="38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Lumped Element Bandpass: 3rd Order, Maximally Flat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RF BPF Transfer Function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" name="Shape 274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75" name="Shape 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1900" y="768850"/>
            <a:ext cx="4580199" cy="391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1" name="Shape 281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MDR </a:t>
            </a:r>
            <a:r>
              <a:rPr lang="en"/>
              <a:t>Accomplishments</a:t>
            </a:r>
          </a:p>
        </p:txBody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531425" y="578925"/>
            <a:ext cx="8029800" cy="3990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</a:pPr>
            <a:r>
              <a:rPr lang="en" sz="1800">
                <a:solidFill>
                  <a:srgbClr val="D9D9D9"/>
                </a:solidFill>
              </a:rPr>
              <a:t>RF Bandpass Filter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ct val="100000"/>
            </a:pPr>
            <a:r>
              <a:rPr lang="en" sz="1800">
                <a:solidFill>
                  <a:srgbClr val="D9D9D9"/>
                </a:solidFill>
              </a:rPr>
              <a:t>Paper design and simulation complete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b="1" lang="en" sz="1800">
                <a:solidFill>
                  <a:srgbClr val="FFFFFF"/>
                </a:solidFill>
              </a:rPr>
              <a:t>Power Source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b="1" lang="en" sz="1800">
                <a:solidFill>
                  <a:srgbClr val="FFFFFF"/>
                </a:solidFill>
              </a:rPr>
              <a:t>Paper design and simulation complete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</a:pPr>
            <a:r>
              <a:rPr lang="en" sz="1800">
                <a:solidFill>
                  <a:srgbClr val="CCCCCC"/>
                </a:solidFill>
              </a:rPr>
              <a:t>Algorithm Development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100000"/>
            </a:pPr>
            <a:r>
              <a:rPr lang="en" sz="1800">
                <a:solidFill>
                  <a:srgbClr val="CCCCCC"/>
                </a:solidFill>
              </a:rPr>
              <a:t>Developed Angle of Arrival and Compute Position algorithms in MATLAB. Tested with simulated sensor inputs.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100000"/>
            </a:pPr>
            <a:r>
              <a:rPr lang="en" sz="1800">
                <a:solidFill>
                  <a:srgbClr val="CCCCCC"/>
                </a:solidFill>
              </a:rPr>
              <a:t>Developed data structure for outputs and history.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</a:pPr>
            <a:r>
              <a:rPr lang="en" sz="1800">
                <a:solidFill>
                  <a:srgbClr val="CCCCCC"/>
                </a:solidFill>
              </a:rPr>
              <a:t>Camera and GUI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100000"/>
            </a:pPr>
            <a:r>
              <a:rPr lang="en" sz="1800">
                <a:solidFill>
                  <a:srgbClr val="CCCCCC"/>
                </a:solidFill>
              </a:rPr>
              <a:t>Camera interfacing and encoding methods analyzed and tested</a:t>
            </a: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100000"/>
            </a:pPr>
            <a:r>
              <a:rPr lang="en" sz="1800">
                <a:solidFill>
                  <a:srgbClr val="CCCCCC"/>
                </a:solidFill>
              </a:rPr>
              <a:t>Interference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Shape 283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The</a:t>
            </a:r>
            <a:r>
              <a:rPr lang="en" sz="3000">
                <a:solidFill>
                  <a:srgbClr val="FFFFFF"/>
                </a:solidFill>
              </a:rPr>
              <a:t> Team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" name="Shape 114"/>
          <p:cNvSpPr txBox="1"/>
          <p:nvPr/>
        </p:nvSpPr>
        <p:spPr>
          <a:xfrm>
            <a:off x="1881137" y="844125"/>
            <a:ext cx="2415900" cy="1817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Sean Turner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5" name="Shape 115"/>
          <p:cNvSpPr txBox="1"/>
          <p:nvPr/>
        </p:nvSpPr>
        <p:spPr>
          <a:xfrm>
            <a:off x="6131350" y="2788500"/>
            <a:ext cx="2592900" cy="17154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Jonathan Yam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CSE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6" name="Shape 116"/>
          <p:cNvSpPr txBox="1"/>
          <p:nvPr/>
        </p:nvSpPr>
        <p:spPr>
          <a:xfrm>
            <a:off x="1881150" y="2788300"/>
            <a:ext cx="2415900" cy="17154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Jonathan Jamroga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CSE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SDPTurner.jpg" id="117" name="Shape 117"/>
          <p:cNvPicPr preferRelativeResize="0"/>
          <p:nvPr/>
        </p:nvPicPr>
        <p:blipFill rotWithShape="1">
          <a:blip r:embed="rId3">
            <a:alphaModFix/>
          </a:blip>
          <a:srcRect b="3259" l="0" r="0" t="3863"/>
          <a:stretch/>
        </p:blipFill>
        <p:spPr>
          <a:xfrm>
            <a:off x="325450" y="839175"/>
            <a:ext cx="1467824" cy="1817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DPYAM.jpg" id="118" name="Shape 118"/>
          <p:cNvPicPr preferRelativeResize="0"/>
          <p:nvPr/>
        </p:nvPicPr>
        <p:blipFill rotWithShape="1">
          <a:blip r:embed="rId4">
            <a:alphaModFix/>
          </a:blip>
          <a:srcRect b="4864" l="0" r="0" t="7493"/>
          <a:stretch/>
        </p:blipFill>
        <p:spPr>
          <a:xfrm>
            <a:off x="4462500" y="2788399"/>
            <a:ext cx="1547050" cy="1715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DPSHEEHAN.jpg" id="119" name="Shape 119"/>
          <p:cNvPicPr preferRelativeResize="0"/>
          <p:nvPr/>
        </p:nvPicPr>
        <p:blipFill rotWithShape="1">
          <a:blip r:embed="rId5">
            <a:alphaModFix/>
          </a:blip>
          <a:srcRect b="32436" l="17522" r="22467" t="14684"/>
          <a:stretch/>
        </p:blipFill>
        <p:spPr>
          <a:xfrm>
            <a:off x="4462500" y="849075"/>
            <a:ext cx="1547051" cy="181770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6131350" y="849075"/>
            <a:ext cx="2592900" cy="18078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Michael Sheehan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SDPJamroga.jpg" id="121" name="Shape 121"/>
          <p:cNvPicPr preferRelativeResize="0"/>
          <p:nvPr/>
        </p:nvPicPr>
        <p:blipFill rotWithShape="1">
          <a:blip r:embed="rId6">
            <a:alphaModFix/>
          </a:blip>
          <a:srcRect b="39532" l="24518" r="10377" t="3406"/>
          <a:stretch/>
        </p:blipFill>
        <p:spPr>
          <a:xfrm>
            <a:off x="325461" y="2788287"/>
            <a:ext cx="1467824" cy="1715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9" name="Shape 289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Power System Specifications</a:t>
            </a:r>
          </a:p>
        </p:txBody>
      </p:sp>
      <p:sp>
        <p:nvSpPr>
          <p:cNvPr id="290" name="Shape 290"/>
          <p:cNvSpPr txBox="1"/>
          <p:nvPr>
            <p:ph idx="1" type="body"/>
          </p:nvPr>
        </p:nvSpPr>
        <p:spPr>
          <a:xfrm>
            <a:off x="531425" y="929925"/>
            <a:ext cx="80298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Powering the Sensor Subsystem: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AD8</a:t>
            </a:r>
            <a:r>
              <a:rPr lang="en"/>
              <a:t>30</a:t>
            </a:r>
            <a:r>
              <a:rPr lang="en">
                <a:solidFill>
                  <a:srgbClr val="FFFFFF"/>
                </a:solidFill>
              </a:rPr>
              <a:t>2ARU RF IC </a:t>
            </a:r>
          </a:p>
          <a:p>
            <a:pPr indent="-228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12V at 20mA</a:t>
            </a:r>
          </a:p>
          <a:p>
            <a:pPr indent="-228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(3 Required)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AD7994 ADC</a:t>
            </a:r>
          </a:p>
          <a:p>
            <a:pPr indent="-228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5V at 20mA</a:t>
            </a:r>
          </a:p>
        </p:txBody>
      </p:sp>
      <p:sp>
        <p:nvSpPr>
          <p:cNvPr id="291" name="Shape 291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529900" y="903050"/>
            <a:ext cx="8218200" cy="3684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7" name="Shape 297"/>
          <p:cNvSpPr txBox="1"/>
          <p:nvPr>
            <p:ph type="title"/>
          </p:nvPr>
        </p:nvSpPr>
        <p:spPr>
          <a:xfrm>
            <a:off x="311700" y="2354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Power System Circuit Diagram </a:t>
            </a:r>
          </a:p>
        </p:txBody>
      </p:sp>
      <p:pic>
        <p:nvPicPr>
          <p:cNvPr id="298" name="Shape 2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4387" y="903049"/>
            <a:ext cx="6695224" cy="36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Shape 299"/>
          <p:cNvSpPr/>
          <p:nvPr/>
        </p:nvSpPr>
        <p:spPr>
          <a:xfrm>
            <a:off x="529900" y="903050"/>
            <a:ext cx="694500" cy="368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0" name="Shape 300"/>
          <p:cNvSpPr/>
          <p:nvPr/>
        </p:nvSpPr>
        <p:spPr>
          <a:xfrm>
            <a:off x="7919600" y="903050"/>
            <a:ext cx="828600" cy="368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1" name="Shape 301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Power System Simulated Circuit</a:t>
            </a:r>
          </a:p>
        </p:txBody>
      </p:sp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900" y="768850"/>
            <a:ext cx="8218199" cy="37731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308" name="Shape 308"/>
          <p:cNvCxnSpPr>
            <a:stCxn id="309" idx="2"/>
            <a:endCxn id="310" idx="0"/>
          </p:cNvCxnSpPr>
          <p:nvPr/>
        </p:nvCxnSpPr>
        <p:spPr>
          <a:xfrm>
            <a:off x="4464525" y="1477125"/>
            <a:ext cx="359100" cy="603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11" name="Shape 311"/>
          <p:cNvCxnSpPr>
            <a:stCxn id="312" idx="2"/>
            <a:endCxn id="313" idx="0"/>
          </p:cNvCxnSpPr>
          <p:nvPr/>
        </p:nvCxnSpPr>
        <p:spPr>
          <a:xfrm>
            <a:off x="6154237" y="1668800"/>
            <a:ext cx="851100" cy="1639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12" name="Shape 312"/>
          <p:cNvSpPr txBox="1"/>
          <p:nvPr/>
        </p:nvSpPr>
        <p:spPr>
          <a:xfrm>
            <a:off x="5717437" y="1334900"/>
            <a:ext cx="873600" cy="3339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AD7994</a:t>
            </a:r>
          </a:p>
        </p:txBody>
      </p:sp>
      <p:sp>
        <p:nvSpPr>
          <p:cNvPr id="309" name="Shape 309"/>
          <p:cNvSpPr txBox="1"/>
          <p:nvPr/>
        </p:nvSpPr>
        <p:spPr>
          <a:xfrm>
            <a:off x="3599625" y="1074825"/>
            <a:ext cx="1729800" cy="4023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 Voltage Regulator</a:t>
            </a:r>
          </a:p>
        </p:txBody>
      </p:sp>
      <p:sp>
        <p:nvSpPr>
          <p:cNvPr id="314" name="Shape 314"/>
          <p:cNvSpPr/>
          <p:nvPr/>
        </p:nvSpPr>
        <p:spPr>
          <a:xfrm>
            <a:off x="7303325" y="2945000"/>
            <a:ext cx="1352700" cy="4809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3" name="Shape 313"/>
          <p:cNvSpPr/>
          <p:nvPr/>
        </p:nvSpPr>
        <p:spPr>
          <a:xfrm>
            <a:off x="6785375" y="3308300"/>
            <a:ext cx="440100" cy="5727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0" name="Shape 310"/>
          <p:cNvSpPr/>
          <p:nvPr/>
        </p:nvSpPr>
        <p:spPr>
          <a:xfrm>
            <a:off x="4273875" y="2081025"/>
            <a:ext cx="1099500" cy="20808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15" name="Shape 315"/>
          <p:cNvCxnSpPr>
            <a:stCxn id="316" idx="2"/>
            <a:endCxn id="314" idx="0"/>
          </p:cNvCxnSpPr>
          <p:nvPr/>
        </p:nvCxnSpPr>
        <p:spPr>
          <a:xfrm>
            <a:off x="7783375" y="1668800"/>
            <a:ext cx="196200" cy="1276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16" name="Shape 316"/>
          <p:cNvSpPr txBox="1"/>
          <p:nvPr/>
        </p:nvSpPr>
        <p:spPr>
          <a:xfrm>
            <a:off x="7125775" y="1334900"/>
            <a:ext cx="1315200" cy="3339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  AD8302ARU</a:t>
            </a:r>
          </a:p>
        </p:txBody>
      </p:sp>
      <p:sp>
        <p:nvSpPr>
          <p:cNvPr id="317" name="Shape 317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Power System Simulated Results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23" name="Shape 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24400"/>
            <a:ext cx="8282424" cy="32712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324" name="Shape 324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Power System Simulated Results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30" name="Shape 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150" y="690925"/>
            <a:ext cx="7179113" cy="4069849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Shape 331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7" name="Shape 337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MDR </a:t>
            </a:r>
            <a:r>
              <a:rPr lang="en"/>
              <a:t>Accomplishments</a:t>
            </a:r>
          </a:p>
        </p:txBody>
      </p:sp>
      <p:sp>
        <p:nvSpPr>
          <p:cNvPr id="338" name="Shape 338"/>
          <p:cNvSpPr txBox="1"/>
          <p:nvPr>
            <p:ph idx="1" type="body"/>
          </p:nvPr>
        </p:nvSpPr>
        <p:spPr>
          <a:xfrm>
            <a:off x="531425" y="578925"/>
            <a:ext cx="8029800" cy="3990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</a:pPr>
            <a:r>
              <a:rPr lang="en" sz="1800">
                <a:solidFill>
                  <a:srgbClr val="D9D9D9"/>
                </a:solidFill>
              </a:rPr>
              <a:t>RF Bandpass Filter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ct val="100000"/>
            </a:pPr>
            <a:r>
              <a:rPr lang="en" sz="1800">
                <a:solidFill>
                  <a:srgbClr val="D9D9D9"/>
                </a:solidFill>
              </a:rPr>
              <a:t>Paper design and simulation complete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</a:pPr>
            <a:r>
              <a:rPr lang="en" sz="1800">
                <a:solidFill>
                  <a:srgbClr val="CCCCCC"/>
                </a:solidFill>
              </a:rPr>
              <a:t>Power Source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100000"/>
            </a:pPr>
            <a:r>
              <a:rPr lang="en" sz="1800">
                <a:solidFill>
                  <a:srgbClr val="CCCCCC"/>
                </a:solidFill>
              </a:rPr>
              <a:t>Paper design and simulation complete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b="1" lang="en" sz="1800">
                <a:solidFill>
                  <a:srgbClr val="FFFFFF"/>
                </a:solidFill>
              </a:rPr>
              <a:t>Algorithm Development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b="1" lang="en" sz="1800">
                <a:solidFill>
                  <a:srgbClr val="FFFFFF"/>
                </a:solidFill>
              </a:rPr>
              <a:t>Developed Angle of Arrival and Compute Position algorithms in MATLAB. Tested with simulated sensor inputs.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b="1" lang="en" sz="1800">
                <a:solidFill>
                  <a:srgbClr val="FFFFFF"/>
                </a:solidFill>
              </a:rPr>
              <a:t>Developed data structure for outputs and history.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</a:pPr>
            <a:r>
              <a:rPr lang="en" sz="1800">
                <a:solidFill>
                  <a:srgbClr val="CCCCCC"/>
                </a:solidFill>
              </a:rPr>
              <a:t>Camera and GUI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100000"/>
            </a:pPr>
            <a:r>
              <a:rPr lang="en" sz="1800">
                <a:solidFill>
                  <a:srgbClr val="CCCCCC"/>
                </a:solidFill>
              </a:rPr>
              <a:t>Camera interfacing and encoding methods analyzed and tested</a:t>
            </a: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100000"/>
            </a:pPr>
            <a:r>
              <a:rPr lang="en" sz="1800">
                <a:solidFill>
                  <a:srgbClr val="CCCCCC"/>
                </a:solidFill>
              </a:rPr>
              <a:t>Interference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39" name="Shape 339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5" name="Shape 345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Processing Subsystem Requirements</a:t>
            </a:r>
          </a:p>
        </p:txBody>
      </p:sp>
      <p:sp>
        <p:nvSpPr>
          <p:cNvPr id="346" name="Shape 346"/>
          <p:cNvSpPr txBox="1"/>
          <p:nvPr>
            <p:ph idx="1" type="body"/>
          </p:nvPr>
        </p:nvSpPr>
        <p:spPr>
          <a:xfrm>
            <a:off x="531425" y="929925"/>
            <a:ext cx="80298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Data quantized, sampled, processed, stored efficiently</a:t>
            </a:r>
          </a:p>
          <a:p>
            <a:pPr indent="-228600" lvl="0" marL="457200" rtl="0">
              <a:spcBef>
                <a:spcPts val="0"/>
              </a:spcBef>
              <a:buClr>
                <a:srgbClr val="D9D9D9"/>
              </a:buClr>
            </a:pPr>
            <a:r>
              <a:rPr lang="en" sz="1800">
                <a:solidFill>
                  <a:schemeClr val="lt1"/>
                </a:solidFill>
              </a:rPr>
              <a:t>Adjustable to user preference by user input</a:t>
            </a:r>
          </a:p>
          <a:p>
            <a:pPr indent="-342900" lvl="1" marL="9144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Field of View, Detection Range, Detection Sensitivity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Angle of Arrival ±5° at 40’ range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Position ±6’ at 40’ range</a:t>
            </a:r>
          </a:p>
          <a:p>
            <a:pPr indent="457200"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descr="JYSittingDuckMDR.png" id="347" name="Shape 3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6800" y="2816674"/>
            <a:ext cx="4464300" cy="177115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Shape 348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4" name="Shape 354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Algorithms: Calculations Overview</a:t>
            </a:r>
          </a:p>
        </p:txBody>
      </p:sp>
      <p:sp>
        <p:nvSpPr>
          <p:cNvPr id="355" name="Shape 355"/>
          <p:cNvSpPr txBox="1"/>
          <p:nvPr>
            <p:ph idx="1" type="body"/>
          </p:nvPr>
        </p:nvSpPr>
        <p:spPr>
          <a:xfrm>
            <a:off x="531425" y="929925"/>
            <a:ext cx="80298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[Phases] → [Angles of Arrival]</a:t>
            </a:r>
          </a:p>
          <a:p>
            <a:pPr indent="-342900" lvl="1" marL="9144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Using properties of waveforms, phase difference, antenna separation</a:t>
            </a:r>
          </a:p>
          <a:p>
            <a:pPr indent="-342900" lvl="1" marL="9144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AOA ambiguity introduced from the sensor subsystem</a:t>
            </a:r>
          </a:p>
          <a:p>
            <a:pPr indent="-228600" lvl="0" marL="457200" rtl="0">
              <a:spcBef>
                <a:spcPts val="0"/>
              </a:spcBef>
              <a:buClr>
                <a:srgbClr val="D9D9D9"/>
              </a:buClr>
            </a:pPr>
            <a:r>
              <a:rPr lang="en" sz="1800">
                <a:solidFill>
                  <a:schemeClr val="lt1"/>
                </a:solidFill>
              </a:rPr>
              <a:t>[Angles of Arrival] </a:t>
            </a:r>
            <a:r>
              <a:rPr lang="en" sz="1800">
                <a:solidFill>
                  <a:schemeClr val="lt1"/>
                </a:solidFill>
              </a:rPr>
              <a:t>→</a:t>
            </a:r>
            <a:r>
              <a:rPr lang="en" sz="1800">
                <a:solidFill>
                  <a:schemeClr val="lt1"/>
                </a:solidFill>
              </a:rPr>
              <a:t> [Azimuths / Intersections]</a:t>
            </a:r>
          </a:p>
          <a:p>
            <a:pPr indent="-342900" lvl="1" marL="9144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2D, Trigonometry</a:t>
            </a:r>
          </a:p>
          <a:p>
            <a:pPr indent="-342900" lvl="1" marL="9144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AOA ambiguity produces erroneous azimuths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[Azimuths / Intersections] → [Ambiguous Positions]	</a:t>
            </a:r>
          </a:p>
          <a:p>
            <a:pPr indent="-342900" lvl="1" marL="9144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2D, Trigonometry</a:t>
            </a:r>
          </a:p>
          <a:p>
            <a:pPr indent="-342900" lvl="1" marL="9144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Erroneous azimuths produce erroneous positions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[Ambiguous Positions] → [Approximated Position]</a:t>
            </a:r>
          </a:p>
          <a:p>
            <a:pPr indent="-342900" lvl="1" marL="9144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Pre-Processing, Exclusion Criteria, Approximation Criteria, Clustering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457200"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56" name="Shape 356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x="531425" y="929925"/>
            <a:ext cx="80298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</a:rPr>
              <a:t>Demonstration</a:t>
            </a:r>
          </a:p>
          <a:p>
            <a:pPr indent="-228600" lvl="0" marL="457200" rtl="0">
              <a:spcBef>
                <a:spcPts val="0"/>
              </a:spcBef>
              <a:buClr>
                <a:srgbClr val="D9D9D9"/>
              </a:buClr>
            </a:pPr>
            <a:r>
              <a:rPr lang="en" sz="1800">
                <a:solidFill>
                  <a:schemeClr val="lt1"/>
                </a:solidFill>
              </a:rPr>
              <a:t>Test Models</a:t>
            </a:r>
          </a:p>
          <a:p>
            <a:pPr indent="-228600" lvl="0" marL="457200">
              <a:spcBef>
                <a:spcPts val="0"/>
              </a:spcBef>
              <a:buClr>
                <a:srgbClr val="D9D9D9"/>
              </a:buClr>
            </a:pPr>
            <a:r>
              <a:rPr lang="en" sz="1800">
                <a:solidFill>
                  <a:schemeClr val="lt1"/>
                </a:solidFill>
              </a:rPr>
              <a:t>Error Models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</a:p>
        </p:txBody>
      </p:sp>
      <p:sp>
        <p:nvSpPr>
          <p:cNvPr id="363" name="Shape 363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Algorithms: MATLAB Model</a:t>
            </a:r>
          </a:p>
        </p:txBody>
      </p:sp>
      <p:pic>
        <p:nvPicPr>
          <p:cNvPr descr="RawErrorDemo.png" id="364" name="Shape 3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250" y="1144574"/>
            <a:ext cx="5099825" cy="322859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Shape 365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1" name="Shape 371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Algorithms: </a:t>
            </a:r>
            <a:r>
              <a:rPr lang="en">
                <a:solidFill>
                  <a:schemeClr val="lt1"/>
                </a:solidFill>
              </a:rPr>
              <a:t>Sampling </a:t>
            </a:r>
            <a:r>
              <a:rPr lang="en" sz="2600">
                <a:solidFill>
                  <a:schemeClr val="lt1"/>
                </a:solidFill>
              </a:rPr>
              <a:t>&amp;</a:t>
            </a:r>
            <a:r>
              <a:rPr lang="en">
                <a:solidFill>
                  <a:schemeClr val="lt1"/>
                </a:solidFill>
              </a:rPr>
              <a:t> Computing Phases</a:t>
            </a:r>
          </a:p>
        </p:txBody>
      </p:sp>
      <p:sp>
        <p:nvSpPr>
          <p:cNvPr id="372" name="Shape 372"/>
          <p:cNvSpPr txBox="1"/>
          <p:nvPr>
            <p:ph idx="1" type="body"/>
          </p:nvPr>
        </p:nvSpPr>
        <p:spPr>
          <a:xfrm>
            <a:off x="531425" y="929925"/>
            <a:ext cx="8029800" cy="3562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D9D9D9"/>
              </a:buClr>
            </a:pPr>
            <a:r>
              <a:rPr lang="en" sz="1800">
                <a:solidFill>
                  <a:schemeClr val="lt1"/>
                </a:solidFill>
              </a:rPr>
              <a:t>Constant sampling, batch processing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 sz="1800"/>
              <a:t>Fills sampling buffer with raw data from the R</a:t>
            </a:r>
            <a:r>
              <a:rPr lang="en" sz="1800">
                <a:solidFill>
                  <a:srgbClr val="FFFFFF"/>
                </a:solidFill>
              </a:rPr>
              <a:t>X interface</a:t>
            </a:r>
          </a:p>
          <a:p>
            <a:pPr indent="-342900" lvl="1" marL="9144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800">
                <a:solidFill>
                  <a:srgbClr val="FFFFFF"/>
                </a:solidFill>
              </a:rPr>
              <a:t>Receive ADC-quantized voltage levels from the sensor subsystem</a:t>
            </a:r>
          </a:p>
          <a:p>
            <a:pPr indent="-342900" lvl="1" marL="9144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800">
                <a:solidFill>
                  <a:srgbClr val="FFFFFF"/>
                </a:solidFill>
              </a:rPr>
              <a:t>Compute the phase value associated with each voltage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Each batch of phase samples and time data is passed forward in an array</a:t>
            </a:r>
          </a:p>
          <a:p>
            <a:pPr indent="457200"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descr="JYSittingDuckMDR.png" id="373" name="Shape 3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6800" y="2816674"/>
            <a:ext cx="4464300" cy="177115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Shape 374"/>
          <p:cNvSpPr/>
          <p:nvPr/>
        </p:nvSpPr>
        <p:spPr>
          <a:xfrm>
            <a:off x="4614675" y="3253100"/>
            <a:ext cx="979800" cy="415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5" name="Shape 375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The</a:t>
            </a:r>
            <a:r>
              <a:rPr lang="en" sz="3000">
                <a:solidFill>
                  <a:srgbClr val="FFFFFF"/>
                </a:solidFill>
              </a:rPr>
              <a:t> </a:t>
            </a:r>
            <a:r>
              <a:rPr lang="en"/>
              <a:t>Advisor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Capture1.PNG"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2200" y="768849"/>
            <a:ext cx="5819592" cy="386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1" name="Shape 381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Algorithms: </a:t>
            </a:r>
            <a:r>
              <a:rPr lang="en">
                <a:solidFill>
                  <a:schemeClr val="lt1"/>
                </a:solidFill>
              </a:rPr>
              <a:t>Signal Identification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2" name="Shape 382"/>
          <p:cNvSpPr txBox="1"/>
          <p:nvPr>
            <p:ph idx="1" type="body"/>
          </p:nvPr>
        </p:nvSpPr>
        <p:spPr>
          <a:xfrm>
            <a:off x="531425" y="929925"/>
            <a:ext cx="80298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D9D9D9"/>
              </a:buClr>
            </a:pPr>
            <a:r>
              <a:rPr lang="en" sz="1800">
                <a:solidFill>
                  <a:schemeClr val="lt1"/>
                </a:solidFill>
              </a:rPr>
              <a:t>Identifies if the phase data represents a transmission of user’s interest</a:t>
            </a:r>
          </a:p>
          <a:p>
            <a:pPr indent="-342900" lvl="1" marL="9144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Dependent on adjustable user input at setup</a:t>
            </a:r>
          </a:p>
          <a:p>
            <a:pPr indent="-342900" lvl="1" marL="9144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Eliminate non-stationary transmissions and sporadic signals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Process flow proceeds only if the phase data from the batch…</a:t>
            </a:r>
          </a:p>
          <a:p>
            <a:pPr indent="-342900" lvl="1" marL="9144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is consistent in phase value (Majority Element/Voting)</a:t>
            </a:r>
          </a:p>
          <a:p>
            <a:pPr indent="-342900" lvl="1" marL="9144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is persistent over time (Minimum Duration Threshold)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 </a:t>
            </a:r>
          </a:p>
        </p:txBody>
      </p:sp>
      <p:pic>
        <p:nvPicPr>
          <p:cNvPr descr="JYSittingDuckMDR.png" id="383" name="Shape 3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6800" y="2816674"/>
            <a:ext cx="4464300" cy="177115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Shape 384"/>
          <p:cNvSpPr/>
          <p:nvPr/>
        </p:nvSpPr>
        <p:spPr>
          <a:xfrm>
            <a:off x="5110100" y="3253100"/>
            <a:ext cx="1464000" cy="398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5" name="Shape 385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1" name="Shape 391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Algorithms: </a:t>
            </a:r>
            <a:r>
              <a:rPr lang="en">
                <a:solidFill>
                  <a:schemeClr val="lt1"/>
                </a:solidFill>
              </a:rPr>
              <a:t>Computing Angle of Arrival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2" name="Shape 392"/>
          <p:cNvSpPr txBox="1"/>
          <p:nvPr>
            <p:ph idx="1" type="body"/>
          </p:nvPr>
        </p:nvSpPr>
        <p:spPr>
          <a:xfrm>
            <a:off x="531425" y="929925"/>
            <a:ext cx="80298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D9D9D9"/>
              </a:buClr>
            </a:pPr>
            <a:r>
              <a:rPr lang="en" sz="1800">
                <a:solidFill>
                  <a:schemeClr val="lt1"/>
                </a:solidFill>
              </a:rPr>
              <a:t>Determines the transmission angles incident to the antenna arrays</a:t>
            </a:r>
          </a:p>
          <a:p>
            <a:pPr indent="-342900" lvl="1" marL="9144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Each phase corresponds to a sign-ambiguous angle</a:t>
            </a:r>
          </a:p>
          <a:p>
            <a:pPr indent="-342900" lvl="1" marL="9144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Requires known wavelength (fixed specific to sensor subsystem)</a:t>
            </a:r>
          </a:p>
          <a:p>
            <a:pPr indent="-342900" lvl="1" marL="9144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Requires known antenna setup (fixed specific to sensor subsystem)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Each batch of AOA samples and time data is passed forward in an array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</a:p>
        </p:txBody>
      </p:sp>
      <p:pic>
        <p:nvPicPr>
          <p:cNvPr descr="JYSittingDuckMDR.png" id="393" name="Shape 3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6800" y="2816674"/>
            <a:ext cx="4464300" cy="177115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Shape 394"/>
          <p:cNvSpPr/>
          <p:nvPr/>
        </p:nvSpPr>
        <p:spPr>
          <a:xfrm>
            <a:off x="6067550" y="3253100"/>
            <a:ext cx="1355400" cy="398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5" name="Shape 395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JYSittingDuckMDR.png" id="400" name="Shape 4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6800" y="2816674"/>
            <a:ext cx="4464300" cy="177115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Shape 401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2" name="Shape 402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Algorithms: </a:t>
            </a:r>
            <a:r>
              <a:rPr lang="en">
                <a:solidFill>
                  <a:schemeClr val="lt1"/>
                </a:solidFill>
              </a:rPr>
              <a:t>Computing Position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3" name="Shape 403"/>
          <p:cNvSpPr txBox="1"/>
          <p:nvPr>
            <p:ph idx="1" type="body"/>
          </p:nvPr>
        </p:nvSpPr>
        <p:spPr>
          <a:xfrm>
            <a:off x="531425" y="929925"/>
            <a:ext cx="80298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D9D9D9"/>
              </a:buClr>
            </a:pPr>
            <a:r>
              <a:rPr lang="en" sz="1800">
                <a:solidFill>
                  <a:schemeClr val="lt1"/>
                </a:solidFill>
              </a:rPr>
              <a:t>Approximates 2D location of each sample in the batch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Computes all possible two-azimuth intersections from each sample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Determines the most-likely of the positions</a:t>
            </a:r>
          </a:p>
          <a:p>
            <a:pPr indent="-342900" lvl="1" marL="9144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Clustering (Voting/Squared-Euclidean Distance Comparison) </a:t>
            </a:r>
          </a:p>
          <a:p>
            <a:pPr indent="-342900" lvl="1" marL="9144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Field of View Exclusion (Point Comparison)</a:t>
            </a:r>
          </a:p>
          <a:p>
            <a:pPr indent="457200" lvl="0" marL="45720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</a:p>
        </p:txBody>
      </p:sp>
      <p:sp>
        <p:nvSpPr>
          <p:cNvPr id="404" name="Shape 404"/>
          <p:cNvSpPr/>
          <p:nvPr/>
        </p:nvSpPr>
        <p:spPr>
          <a:xfrm rot="10800000">
            <a:off x="7086250" y="3248650"/>
            <a:ext cx="893400" cy="789900"/>
          </a:xfrm>
          <a:prstGeom prst="corner">
            <a:avLst>
              <a:gd fmla="val 50316" name="adj1"/>
              <a:gd fmla="val 83858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5" name="Shape 405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1" name="Shape 411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MDR </a:t>
            </a:r>
            <a:r>
              <a:rPr lang="en"/>
              <a:t>Accomplishments</a:t>
            </a:r>
          </a:p>
        </p:txBody>
      </p:sp>
      <p:sp>
        <p:nvSpPr>
          <p:cNvPr id="412" name="Shape 412"/>
          <p:cNvSpPr txBox="1"/>
          <p:nvPr>
            <p:ph idx="1" type="body"/>
          </p:nvPr>
        </p:nvSpPr>
        <p:spPr>
          <a:xfrm>
            <a:off x="531425" y="578925"/>
            <a:ext cx="8029800" cy="3990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</a:pPr>
            <a:r>
              <a:rPr lang="en" sz="1800">
                <a:solidFill>
                  <a:srgbClr val="CCCCCC"/>
                </a:solidFill>
              </a:rPr>
              <a:t>RF Bandpass Filter</a:t>
            </a:r>
          </a:p>
          <a:p>
            <a:pPr indent="-342900" lvl="1" marL="914400" rtl="0">
              <a:spcBef>
                <a:spcPts val="0"/>
              </a:spcBef>
              <a:buClr>
                <a:srgbClr val="CCCCCC"/>
              </a:buClr>
              <a:buSzPct val="100000"/>
            </a:pPr>
            <a:r>
              <a:rPr lang="en" sz="1800">
                <a:solidFill>
                  <a:srgbClr val="CCCCCC"/>
                </a:solidFill>
              </a:rPr>
              <a:t>Paper design and simulation complete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</a:pPr>
            <a:r>
              <a:rPr lang="en" sz="1800">
                <a:solidFill>
                  <a:srgbClr val="CCCCCC"/>
                </a:solidFill>
              </a:rPr>
              <a:t>Power Source</a:t>
            </a:r>
          </a:p>
          <a:p>
            <a:pPr indent="-342900" lvl="1" marL="914400" rtl="0">
              <a:spcBef>
                <a:spcPts val="0"/>
              </a:spcBef>
              <a:buClr>
                <a:srgbClr val="CCCCCC"/>
              </a:buClr>
              <a:buSzPct val="100000"/>
            </a:pPr>
            <a:r>
              <a:rPr lang="en" sz="1800">
                <a:solidFill>
                  <a:srgbClr val="CCCCCC"/>
                </a:solidFill>
              </a:rPr>
              <a:t>Paper design and simulation complete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</a:pPr>
            <a:r>
              <a:rPr lang="en" sz="1800">
                <a:solidFill>
                  <a:srgbClr val="CCCCCC"/>
                </a:solidFill>
              </a:rPr>
              <a:t>Algorithm Development</a:t>
            </a:r>
          </a:p>
          <a:p>
            <a:pPr indent="-342900" lvl="1" marL="914400" rtl="0">
              <a:spcBef>
                <a:spcPts val="0"/>
              </a:spcBef>
              <a:buClr>
                <a:srgbClr val="CCCCCC"/>
              </a:buClr>
              <a:buSzPct val="100000"/>
            </a:pPr>
            <a:r>
              <a:rPr lang="en" sz="1800">
                <a:solidFill>
                  <a:srgbClr val="CCCCCC"/>
                </a:solidFill>
              </a:rPr>
              <a:t>Developed Angle of Arrival and Compute Position algorithms in MATLAB. Tested with simulated sensor inputs.</a:t>
            </a:r>
          </a:p>
          <a:p>
            <a:pPr indent="-342900" lvl="1" marL="914400" rtl="0">
              <a:spcBef>
                <a:spcPts val="0"/>
              </a:spcBef>
              <a:buClr>
                <a:srgbClr val="CCCCCC"/>
              </a:buClr>
              <a:buSzPct val="100000"/>
            </a:pPr>
            <a:r>
              <a:rPr lang="en" sz="1800">
                <a:solidFill>
                  <a:srgbClr val="CCCCCC"/>
                </a:solidFill>
              </a:rPr>
              <a:t>Developed data structure for outputs and history.</a:t>
            </a:r>
          </a:p>
          <a:p>
            <a:pPr indent="-228600" lvl="0" marL="457200" rtl="0">
              <a:spcBef>
                <a:spcPts val="0"/>
              </a:spcBef>
              <a:buClr>
                <a:srgbClr val="FFFFFF"/>
              </a:buClr>
            </a:pPr>
            <a:r>
              <a:rPr b="1" lang="en" sz="1800">
                <a:solidFill>
                  <a:srgbClr val="FFFFFF"/>
                </a:solidFill>
              </a:rPr>
              <a:t>Camera and GUI</a:t>
            </a:r>
          </a:p>
          <a:p>
            <a:pPr indent="-342900" lvl="1" marL="9144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b="1" lang="en" sz="1800">
                <a:solidFill>
                  <a:srgbClr val="FFFFFF"/>
                </a:solidFill>
              </a:rPr>
              <a:t>Camera interfacing and encoding methods analyzed and tested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</a:pPr>
            <a:r>
              <a:rPr lang="en" sz="1800">
                <a:solidFill>
                  <a:srgbClr val="CCCCCC"/>
                </a:solidFill>
              </a:rPr>
              <a:t>Interference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Shape 413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9" name="Shape 419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Video: Libraries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0" name="Shape 420"/>
          <p:cNvSpPr txBox="1"/>
          <p:nvPr>
            <p:ph idx="1" type="body"/>
          </p:nvPr>
        </p:nvSpPr>
        <p:spPr>
          <a:xfrm>
            <a:off x="3107950" y="929925"/>
            <a:ext cx="54531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lt1"/>
                </a:solidFill>
              </a:rPr>
              <a:t>OpenCV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Computer Vision Library: Python and C++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Supports live feed</a:t>
            </a:r>
            <a:r>
              <a:rPr lang="en" sz="1800">
                <a:solidFill>
                  <a:schemeClr val="lt1"/>
                </a:solidFill>
              </a:rPr>
              <a:t>, recording</a:t>
            </a:r>
            <a:r>
              <a:rPr lang="en" sz="1800">
                <a:solidFill>
                  <a:schemeClr val="lt1"/>
                </a:solidFill>
              </a:rPr>
              <a:t>, encoding, and video processing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lt1"/>
                </a:solidFill>
              </a:rPr>
              <a:t>Kivy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GUI Library: Python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Cross platform development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Supports video playback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1" name="Shape 4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174" y="1079775"/>
            <a:ext cx="1809199" cy="159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737" y="2806475"/>
            <a:ext cx="1658074" cy="1658074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Shape 423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Video Stream and Playback</a:t>
            </a:r>
          </a:p>
        </p:txBody>
      </p:sp>
      <p:pic>
        <p:nvPicPr>
          <p:cNvPr id="429" name="Shape 4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00" y="742800"/>
            <a:ext cx="4228231" cy="365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Shape 4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1099" y="742800"/>
            <a:ext cx="4687252" cy="3657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Shape 431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6" name="Shape 436"/>
          <p:cNvGraphicFramePr/>
          <p:nvPr/>
        </p:nvGraphicFramePr>
        <p:xfrm>
          <a:off x="213900" y="813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{5D03D3CD-0949-4846-BA02-552352F0AA25}</a:tableStyleId>
              </a:tblPr>
              <a:tblGrid>
                <a:gridCol w="1171525"/>
                <a:gridCol w="866925"/>
                <a:gridCol w="1007525"/>
                <a:gridCol w="843500"/>
                <a:gridCol w="1030950"/>
                <a:gridCol w="808350"/>
                <a:gridCol w="1054375"/>
                <a:gridCol w="878650"/>
                <a:gridCol w="1054375"/>
              </a:tblGrid>
              <a:tr h="2973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Sample Size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15s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 hMerge="1"/>
                <a:tc grid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30s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 hMerge="1"/>
                <a:tc grid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45s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 hMerge="1"/>
                <a:tc grid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60s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6541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FOURCC Code</a:t>
                      </a:r>
                    </a:p>
                    <a:p>
                      <a:pPr lv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63D29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(MB)</a:t>
                      </a:r>
                    </a:p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Video Size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63D29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(GB)</a:t>
                      </a:r>
                    </a:p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2HR Estimate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63D29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(MB)</a:t>
                      </a:r>
                    </a:p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Video Size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63D29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(GB)</a:t>
                      </a:r>
                    </a:p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2HR Estimate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63D29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(MB)</a:t>
                      </a:r>
                    </a:p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Video Size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63D29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(GB)</a:t>
                      </a:r>
                    </a:p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2HR Estimate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63D29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(MB)</a:t>
                      </a:r>
                    </a:p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Video Size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63D29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(GB)</a:t>
                      </a:r>
                    </a:p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2HR Estimate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63D297"/>
                    </a:solidFill>
                  </a:tcPr>
                </a:tc>
              </a:tr>
              <a:tr h="3663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MJPG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12.6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5.92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13.8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3.23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48.4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7.56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67.5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7.91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  <a:tr h="3663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XVID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2.6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1.23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4.4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1.03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7.4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1.15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11.4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1.33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</a:tr>
              <a:tr h="3663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H264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3.3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1.53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6.5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1.52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9.6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1.51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12.7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1.49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00"/>
                    </a:solidFill>
                  </a:tcPr>
                </a:tc>
              </a:tr>
              <a:tr h="3663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FMP4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1.9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0.91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5.7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1.33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8.1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1.26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9.5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1.12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</a:tr>
              <a:tr h="3663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X264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3.4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1.58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6.4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1.51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9.5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1.48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13.1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1.53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  <a:tr h="3663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H263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1.0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0.48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1.7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0.39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2.4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0.37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2.9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0.33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7F9EF"/>
                    </a:solidFill>
                  </a:tcPr>
                </a:tc>
              </a:tr>
              <a:tr h="3663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VP80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0.23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0.11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0.43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0.11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0.53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0.083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0.82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0.09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37" name="Shape 437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Shape 442" title="Chart"/>
          <p:cNvPicPr preferRelativeResize="0"/>
          <p:nvPr/>
        </p:nvPicPr>
        <p:blipFill rotWithShape="1">
          <a:blip r:embed="rId3">
            <a:alphaModFix/>
          </a:blip>
          <a:srcRect b="4734" l="5442" r="12957" t="9340"/>
          <a:stretch/>
        </p:blipFill>
        <p:spPr>
          <a:xfrm>
            <a:off x="1378050" y="492962"/>
            <a:ext cx="6387899" cy="415757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Shape 443"/>
          <p:cNvSpPr/>
          <p:nvPr/>
        </p:nvSpPr>
        <p:spPr>
          <a:xfrm>
            <a:off x="3843025" y="3382725"/>
            <a:ext cx="672000" cy="840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4" name="Shape 444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0" name="Shape 450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Video Mixing: Alpha Blending</a:t>
            </a:r>
          </a:p>
        </p:txBody>
      </p:sp>
      <p:sp>
        <p:nvSpPr>
          <p:cNvPr id="451" name="Shape 451"/>
          <p:cNvSpPr txBox="1"/>
          <p:nvPr>
            <p:ph idx="1" type="body"/>
          </p:nvPr>
        </p:nvSpPr>
        <p:spPr>
          <a:xfrm>
            <a:off x="4542400" y="929925"/>
            <a:ext cx="41388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">
                <a:solidFill>
                  <a:schemeClr val="lt1"/>
                </a:solidFill>
              </a:rPr>
              <a:t>Low overhead computation</a:t>
            </a:r>
          </a:p>
          <a:p>
            <a:pPr indent="-2286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</a:pPr>
            <a:r>
              <a:rPr lang="en">
                <a:solidFill>
                  <a:schemeClr val="lt1"/>
                </a:solidFill>
              </a:rPr>
              <a:t>Weighted Sum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</a:pPr>
            <a:r>
              <a:rPr lang="en">
                <a:solidFill>
                  <a:schemeClr val="lt1"/>
                </a:solidFill>
              </a:rPr>
              <a:t>Supported by OpenCV library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</a:pPr>
            <a:r>
              <a:rPr lang="en">
                <a:solidFill>
                  <a:schemeClr val="lt1"/>
                </a:solidFill>
              </a:rPr>
              <a:t>Overlay in video stream</a:t>
            </a:r>
          </a:p>
          <a:p>
            <a:pPr indent="-2286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</a:pPr>
            <a:r>
              <a:rPr lang="en">
                <a:solidFill>
                  <a:schemeClr val="lt1"/>
                </a:solidFill>
              </a:rPr>
              <a:t>Saved to file in real time</a:t>
            </a:r>
          </a:p>
        </p:txBody>
      </p:sp>
      <p:sp>
        <p:nvSpPr>
          <p:cNvPr id="452" name="Shape 452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53" name="Shape 4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900" y="965399"/>
            <a:ext cx="4077771" cy="3568049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Shape 454"/>
          <p:cNvSpPr/>
          <p:nvPr/>
        </p:nvSpPr>
        <p:spPr>
          <a:xfrm>
            <a:off x="4581675" y="3579275"/>
            <a:ext cx="4077900" cy="95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55" name="Shape 4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1487" y="3698362"/>
            <a:ext cx="2980625" cy="239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e.PNG" id="456" name="Shape 4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4200" y="4023025"/>
            <a:ext cx="3415199" cy="431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2" name="Shape 462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MDR </a:t>
            </a:r>
            <a:r>
              <a:rPr lang="en"/>
              <a:t>Accomplishments</a:t>
            </a:r>
          </a:p>
        </p:txBody>
      </p:sp>
      <p:sp>
        <p:nvSpPr>
          <p:cNvPr id="463" name="Shape 463"/>
          <p:cNvSpPr txBox="1"/>
          <p:nvPr>
            <p:ph idx="1" type="body"/>
          </p:nvPr>
        </p:nvSpPr>
        <p:spPr>
          <a:xfrm>
            <a:off x="531425" y="578925"/>
            <a:ext cx="8029800" cy="3990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</a:pPr>
            <a:r>
              <a:rPr lang="en" sz="1800">
                <a:solidFill>
                  <a:srgbClr val="CCCCCC"/>
                </a:solidFill>
              </a:rPr>
              <a:t>RF Bandpass Filter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100000"/>
            </a:pPr>
            <a:r>
              <a:rPr lang="en" sz="1800">
                <a:solidFill>
                  <a:srgbClr val="CCCCCC"/>
                </a:solidFill>
              </a:rPr>
              <a:t>Paper design and simulation complete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</a:pPr>
            <a:r>
              <a:rPr lang="en" sz="1800">
                <a:solidFill>
                  <a:srgbClr val="CCCCCC"/>
                </a:solidFill>
              </a:rPr>
              <a:t>Power Source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100000"/>
            </a:pPr>
            <a:r>
              <a:rPr lang="en" sz="1800">
                <a:solidFill>
                  <a:srgbClr val="CCCCCC"/>
                </a:solidFill>
              </a:rPr>
              <a:t>Paper design and simulation complete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</a:pPr>
            <a:r>
              <a:rPr lang="en" sz="1800">
                <a:solidFill>
                  <a:srgbClr val="CCCCCC"/>
                </a:solidFill>
              </a:rPr>
              <a:t>Algorithm Development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100000"/>
            </a:pPr>
            <a:r>
              <a:rPr lang="en" sz="1800">
                <a:solidFill>
                  <a:srgbClr val="CCCCCC"/>
                </a:solidFill>
              </a:rPr>
              <a:t>Developed Angle of Arrival and Compute Position algorithms in MATLAB. Tested with simulated sensor inputs.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100000"/>
            </a:pPr>
            <a:r>
              <a:rPr lang="en" sz="1800">
                <a:solidFill>
                  <a:srgbClr val="CCCCCC"/>
                </a:solidFill>
              </a:rPr>
              <a:t>Developed data structure for outputs and history.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</a:pPr>
            <a:r>
              <a:rPr lang="en" sz="1800">
                <a:solidFill>
                  <a:srgbClr val="D9D9D9"/>
                </a:solidFill>
              </a:rPr>
              <a:t>Camera and GUI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ct val="100000"/>
            </a:pPr>
            <a:r>
              <a:rPr lang="en" sz="1800">
                <a:solidFill>
                  <a:srgbClr val="D9D9D9"/>
                </a:solidFill>
              </a:rPr>
              <a:t>Camera interfacing and encoding methods analyzed and tested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b="1" lang="en" sz="1800"/>
              <a:t>Interference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64" name="Shape 464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Mission Objective</a:t>
            </a:r>
          </a:p>
        </p:txBody>
      </p:sp>
      <p:sp>
        <p:nvSpPr>
          <p:cNvPr id="133" name="Shape 133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531425" y="948975"/>
            <a:ext cx="7829100" cy="361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 a single-room detection system that identifies where and when cell phone use occurs and allow the user to easily visualize and review detection events.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Physically Non-invasive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Eliminate manpower and human error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- Selective video evidence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- Ease of use</a:t>
            </a:r>
          </a:p>
        </p:txBody>
      </p:sp>
      <p:sp>
        <p:nvSpPr>
          <p:cNvPr id="135" name="Shape 135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0" name="Shape 470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Effect of Interference</a:t>
            </a:r>
          </a:p>
        </p:txBody>
      </p:sp>
      <p:pic>
        <p:nvPicPr>
          <p:cNvPr id="471" name="Shape 4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7125" y="768850"/>
            <a:ext cx="4604425" cy="394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7" name="Shape 477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Effect of Interference</a:t>
            </a:r>
          </a:p>
        </p:txBody>
      </p:sp>
      <p:pic>
        <p:nvPicPr>
          <p:cNvPr id="478" name="Shape 478"/>
          <p:cNvPicPr preferRelativeResize="0"/>
          <p:nvPr/>
        </p:nvPicPr>
        <p:blipFill rotWithShape="1">
          <a:blip r:embed="rId3">
            <a:alphaModFix/>
          </a:blip>
          <a:srcRect b="0" l="2008" r="0" t="2257"/>
          <a:stretch/>
        </p:blipFill>
        <p:spPr>
          <a:xfrm>
            <a:off x="2277450" y="768850"/>
            <a:ext cx="4893175" cy="397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4" name="Shape 484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Proposed CDR Deliverables </a:t>
            </a:r>
          </a:p>
        </p:txBody>
      </p:sp>
      <p:sp>
        <p:nvSpPr>
          <p:cNvPr id="485" name="Shape 485"/>
          <p:cNvSpPr txBox="1"/>
          <p:nvPr>
            <p:ph idx="1" type="body"/>
          </p:nvPr>
        </p:nvSpPr>
        <p:spPr>
          <a:xfrm>
            <a:off x="531425" y="929925"/>
            <a:ext cx="80298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Proxima Nova"/>
            </a:pPr>
            <a:r>
              <a:rPr lang="en">
                <a:solidFill>
                  <a:srgbClr val="FFFFFF"/>
                </a:solidFill>
              </a:rPr>
              <a:t>RF BPF fabricated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Power Board fabricated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/>
              <a:t>Preliminary UI integrated</a:t>
            </a: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Demonstrate Complete System Functionality</a:t>
            </a:r>
          </a:p>
          <a:p>
            <a:pPr indent="-228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Subsystems integrated</a:t>
            </a:r>
          </a:p>
          <a:p>
            <a:pPr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Testing</a:t>
            </a:r>
          </a:p>
          <a:p>
            <a:pPr indent="-228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Test Sensor Subsystem with live data</a:t>
            </a:r>
          </a:p>
          <a:p>
            <a:pPr indent="-228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>
                <a:solidFill>
                  <a:srgbClr val="FFFFFF"/>
                </a:solidFill>
              </a:rPr>
              <a:t>Test Processing Subsystem with live data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86" name="Shape 486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Responsibilities</a:t>
            </a:r>
            <a:r>
              <a:rPr lang="en">
                <a:solidFill>
                  <a:srgbClr val="FFFFFF"/>
                </a:solidFill>
              </a:rPr>
              <a:t> - Michael Sheehan</a:t>
            </a:r>
          </a:p>
        </p:txBody>
      </p:sp>
      <p:sp>
        <p:nvSpPr>
          <p:cNvPr id="492" name="Shape 492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3" name="Shape 493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4" name="Shape 494"/>
          <p:cNvSpPr txBox="1"/>
          <p:nvPr>
            <p:ph idx="1" type="body"/>
          </p:nvPr>
        </p:nvSpPr>
        <p:spPr>
          <a:xfrm>
            <a:off x="531425" y="929925"/>
            <a:ext cx="80298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999999"/>
              </a:buClr>
            </a:pPr>
            <a:r>
              <a:rPr lang="en">
                <a:solidFill>
                  <a:srgbClr val="999999"/>
                </a:solidFill>
              </a:rPr>
              <a:t>RF BPF fabricated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b="1" lang="en">
                <a:solidFill>
                  <a:schemeClr val="lt1"/>
                </a:solidFill>
              </a:rPr>
              <a:t>Power Board fabricated</a:t>
            </a:r>
          </a:p>
          <a:p>
            <a:pPr indent="-228600" lvl="0" marL="457200" rtl="0">
              <a:spcBef>
                <a:spcPts val="0"/>
              </a:spcBef>
              <a:buClr>
                <a:srgbClr val="B7B7B7"/>
              </a:buClr>
            </a:pPr>
            <a:r>
              <a:rPr lang="en">
                <a:solidFill>
                  <a:srgbClr val="B7B7B7"/>
                </a:solidFill>
              </a:rPr>
              <a:t>Preliminary UI integrated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b="1" lang="en">
                <a:solidFill>
                  <a:schemeClr val="lt1"/>
                </a:solidFill>
              </a:rPr>
              <a:t>Demonstrate Complete System Functionality</a:t>
            </a:r>
          </a:p>
          <a:p>
            <a:pPr indent="-228600" lvl="1" marL="914400" rtl="0">
              <a:spcBef>
                <a:spcPts val="0"/>
              </a:spcBef>
              <a:buClr>
                <a:schemeClr val="lt1"/>
              </a:buClr>
            </a:pPr>
            <a:r>
              <a:rPr b="1" lang="en">
                <a:solidFill>
                  <a:schemeClr val="lt1"/>
                </a:solidFill>
              </a:rPr>
              <a:t>Subsystems integrated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b="1" lang="en">
                <a:solidFill>
                  <a:schemeClr val="lt1"/>
                </a:solidFill>
              </a:rPr>
              <a:t>Testing</a:t>
            </a:r>
          </a:p>
          <a:p>
            <a:pPr indent="-228600" lvl="1" marL="914400" rtl="0">
              <a:spcBef>
                <a:spcPts val="0"/>
              </a:spcBef>
              <a:buClr>
                <a:schemeClr val="lt1"/>
              </a:buClr>
            </a:pPr>
            <a:r>
              <a:rPr b="1" lang="en">
                <a:solidFill>
                  <a:schemeClr val="lt1"/>
                </a:solidFill>
              </a:rPr>
              <a:t>Test Sensor Subsystem with live data</a:t>
            </a:r>
          </a:p>
          <a:p>
            <a:pPr indent="-228600" lvl="1" marL="914400" rtl="0">
              <a:spcBef>
                <a:spcPts val="0"/>
              </a:spcBef>
              <a:buClr>
                <a:srgbClr val="999999"/>
              </a:buClr>
            </a:pPr>
            <a:r>
              <a:rPr lang="en">
                <a:solidFill>
                  <a:srgbClr val="999999"/>
                </a:solidFill>
              </a:rPr>
              <a:t>Test Processing Subsystem with live data</a:t>
            </a:r>
          </a:p>
          <a:p>
            <a:pPr indent="457200"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457200" lvl="0" rt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 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Responsibilities</a:t>
            </a:r>
            <a:r>
              <a:rPr lang="en">
                <a:solidFill>
                  <a:srgbClr val="FFFFFF"/>
                </a:solidFill>
              </a:rPr>
              <a:t> - </a:t>
            </a:r>
            <a:r>
              <a:rPr lang="en"/>
              <a:t>Sean Turner</a:t>
            </a:r>
          </a:p>
        </p:txBody>
      </p:sp>
      <p:sp>
        <p:nvSpPr>
          <p:cNvPr id="500" name="Shape 500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1" name="Shape 501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2" name="Shape 502"/>
          <p:cNvSpPr txBox="1"/>
          <p:nvPr>
            <p:ph idx="1" type="body"/>
          </p:nvPr>
        </p:nvSpPr>
        <p:spPr>
          <a:xfrm>
            <a:off x="531425" y="929925"/>
            <a:ext cx="80298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b="1" lang="en">
                <a:solidFill>
                  <a:schemeClr val="lt1"/>
                </a:solidFill>
              </a:rPr>
              <a:t>RF BPF fabricated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</a:pPr>
            <a:r>
              <a:rPr lang="en">
                <a:solidFill>
                  <a:srgbClr val="999999"/>
                </a:solidFill>
              </a:rPr>
              <a:t>Power Board fabricated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</a:pPr>
            <a:r>
              <a:rPr lang="en">
                <a:solidFill>
                  <a:srgbClr val="999999"/>
                </a:solidFill>
              </a:rPr>
              <a:t>Preliminary UI integrated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b="1" lang="en">
                <a:solidFill>
                  <a:schemeClr val="lt1"/>
                </a:solidFill>
              </a:rPr>
              <a:t>Demonstrate Complete System Functionality</a:t>
            </a:r>
          </a:p>
          <a:p>
            <a:pPr indent="-228600" lvl="1" marL="914400" rtl="0">
              <a:spcBef>
                <a:spcPts val="0"/>
              </a:spcBef>
              <a:buClr>
                <a:schemeClr val="lt1"/>
              </a:buClr>
            </a:pPr>
            <a:r>
              <a:rPr b="1" lang="en">
                <a:solidFill>
                  <a:schemeClr val="lt1"/>
                </a:solidFill>
              </a:rPr>
              <a:t>Subsystems integrated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b="1" lang="en">
                <a:solidFill>
                  <a:schemeClr val="lt1"/>
                </a:solidFill>
              </a:rPr>
              <a:t>Testing</a:t>
            </a:r>
          </a:p>
          <a:p>
            <a:pPr indent="-228600" lvl="1" marL="914400" rtl="0">
              <a:spcBef>
                <a:spcPts val="0"/>
              </a:spcBef>
              <a:buClr>
                <a:schemeClr val="lt1"/>
              </a:buClr>
            </a:pPr>
            <a:r>
              <a:rPr b="1" lang="en">
                <a:solidFill>
                  <a:schemeClr val="lt1"/>
                </a:solidFill>
              </a:rPr>
              <a:t>Test Sensor Subsystem with live data</a:t>
            </a:r>
          </a:p>
          <a:p>
            <a:pPr indent="-228600" lvl="1" marL="914400" rtl="0">
              <a:spcBef>
                <a:spcPts val="0"/>
              </a:spcBef>
              <a:buClr>
                <a:srgbClr val="B7B7B7"/>
              </a:buClr>
            </a:pPr>
            <a:r>
              <a:rPr lang="en">
                <a:solidFill>
                  <a:srgbClr val="B7B7B7"/>
                </a:solidFill>
              </a:rPr>
              <a:t>Test Processing Subsystem with live data</a:t>
            </a:r>
          </a:p>
          <a:p>
            <a:pPr indent="457200"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457200" lvl="0" rt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 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Responsibilities</a:t>
            </a:r>
            <a:r>
              <a:rPr lang="en">
                <a:solidFill>
                  <a:srgbClr val="FFFFFF"/>
                </a:solidFill>
              </a:rPr>
              <a:t> - </a:t>
            </a:r>
            <a:r>
              <a:rPr lang="en"/>
              <a:t>Jonathan Yam</a:t>
            </a:r>
          </a:p>
        </p:txBody>
      </p:sp>
      <p:sp>
        <p:nvSpPr>
          <p:cNvPr id="508" name="Shape 508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9" name="Shape 509"/>
          <p:cNvSpPr txBox="1"/>
          <p:nvPr>
            <p:ph idx="1" type="body"/>
          </p:nvPr>
        </p:nvSpPr>
        <p:spPr>
          <a:xfrm>
            <a:off x="531425" y="929925"/>
            <a:ext cx="80298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999999"/>
              </a:buClr>
            </a:pPr>
            <a:r>
              <a:rPr lang="en">
                <a:solidFill>
                  <a:srgbClr val="999999"/>
                </a:solidFill>
              </a:rPr>
              <a:t>RF BPF fabricated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</a:pPr>
            <a:r>
              <a:rPr lang="en">
                <a:solidFill>
                  <a:srgbClr val="999999"/>
                </a:solidFill>
              </a:rPr>
              <a:t>Power Board fabricated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b="1" lang="en">
                <a:solidFill>
                  <a:schemeClr val="lt1"/>
                </a:solidFill>
              </a:rPr>
              <a:t>Preliminary UI integrated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b="1" lang="en">
                <a:solidFill>
                  <a:schemeClr val="lt1"/>
                </a:solidFill>
              </a:rPr>
              <a:t>Demonstrate Complete System Functionality</a:t>
            </a:r>
          </a:p>
          <a:p>
            <a:pPr indent="-228600" lvl="1" marL="914400" rtl="0">
              <a:spcBef>
                <a:spcPts val="0"/>
              </a:spcBef>
              <a:buClr>
                <a:schemeClr val="lt1"/>
              </a:buClr>
            </a:pPr>
            <a:r>
              <a:rPr b="1" lang="en">
                <a:solidFill>
                  <a:schemeClr val="lt1"/>
                </a:solidFill>
              </a:rPr>
              <a:t>Subsystems integrated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b="1" lang="en">
                <a:solidFill>
                  <a:schemeClr val="lt1"/>
                </a:solidFill>
              </a:rPr>
              <a:t>Testing</a:t>
            </a:r>
          </a:p>
          <a:p>
            <a:pPr indent="-228600" lvl="1" marL="914400" rtl="0">
              <a:spcBef>
                <a:spcPts val="0"/>
              </a:spcBef>
              <a:buClr>
                <a:srgbClr val="999999"/>
              </a:buClr>
            </a:pPr>
            <a:r>
              <a:rPr lang="en">
                <a:solidFill>
                  <a:srgbClr val="999999"/>
                </a:solidFill>
              </a:rPr>
              <a:t>Test Sensor Subsystem with live data</a:t>
            </a:r>
          </a:p>
          <a:p>
            <a:pPr indent="-228600" lvl="1" marL="914400" rtl="0">
              <a:spcBef>
                <a:spcPts val="0"/>
              </a:spcBef>
              <a:buClr>
                <a:schemeClr val="lt1"/>
              </a:buClr>
            </a:pPr>
            <a:r>
              <a:rPr b="1" lang="en">
                <a:solidFill>
                  <a:schemeClr val="lt1"/>
                </a:solidFill>
              </a:rPr>
              <a:t>Test Processing Subsystem with live data</a:t>
            </a:r>
          </a:p>
          <a:p>
            <a:pPr indent="457200"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457200" lvl="0" rt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 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510" name="Shape 510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Responsibilities</a:t>
            </a:r>
            <a:r>
              <a:rPr lang="en">
                <a:solidFill>
                  <a:srgbClr val="FFFFFF"/>
                </a:solidFill>
              </a:rPr>
              <a:t> - </a:t>
            </a:r>
            <a:r>
              <a:rPr lang="en"/>
              <a:t>Jonathan Jamroga</a:t>
            </a:r>
          </a:p>
        </p:txBody>
      </p:sp>
      <p:sp>
        <p:nvSpPr>
          <p:cNvPr id="516" name="Shape 516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7" name="Shape 517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8" name="Shape 518"/>
          <p:cNvSpPr txBox="1"/>
          <p:nvPr>
            <p:ph idx="1" type="body"/>
          </p:nvPr>
        </p:nvSpPr>
        <p:spPr>
          <a:xfrm>
            <a:off x="531425" y="929925"/>
            <a:ext cx="80298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999999"/>
              </a:buClr>
            </a:pPr>
            <a:r>
              <a:rPr lang="en">
                <a:solidFill>
                  <a:srgbClr val="999999"/>
                </a:solidFill>
              </a:rPr>
              <a:t>RF BPF fabricated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</a:pPr>
            <a:r>
              <a:rPr lang="en">
                <a:solidFill>
                  <a:srgbClr val="999999"/>
                </a:solidFill>
              </a:rPr>
              <a:t>Power Board fabricated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b="1" lang="en">
                <a:solidFill>
                  <a:schemeClr val="lt1"/>
                </a:solidFill>
              </a:rPr>
              <a:t>Preliminary UI integrated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b="1" lang="en">
                <a:solidFill>
                  <a:schemeClr val="lt1"/>
                </a:solidFill>
              </a:rPr>
              <a:t>Demonstrate Complete System Functionality</a:t>
            </a:r>
          </a:p>
          <a:p>
            <a:pPr indent="-228600" lvl="1" marL="914400" rtl="0">
              <a:spcBef>
                <a:spcPts val="0"/>
              </a:spcBef>
              <a:buClr>
                <a:schemeClr val="lt1"/>
              </a:buClr>
            </a:pPr>
            <a:r>
              <a:rPr b="1" lang="en">
                <a:solidFill>
                  <a:schemeClr val="lt1"/>
                </a:solidFill>
              </a:rPr>
              <a:t>Subsystems integrated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b="1" lang="en">
                <a:solidFill>
                  <a:schemeClr val="lt1"/>
                </a:solidFill>
              </a:rPr>
              <a:t>Testing</a:t>
            </a:r>
          </a:p>
          <a:p>
            <a:pPr indent="-228600" lvl="1" marL="914400" rtl="0">
              <a:spcBef>
                <a:spcPts val="0"/>
              </a:spcBef>
              <a:buClr>
                <a:srgbClr val="999999"/>
              </a:buClr>
            </a:pPr>
            <a:r>
              <a:rPr lang="en">
                <a:solidFill>
                  <a:srgbClr val="999999"/>
                </a:solidFill>
              </a:rPr>
              <a:t>Test Sensor Subsystem with live data</a:t>
            </a:r>
          </a:p>
          <a:p>
            <a:pPr indent="-228600" lvl="1" marL="914400" rtl="0">
              <a:spcBef>
                <a:spcPts val="0"/>
              </a:spcBef>
              <a:buClr>
                <a:schemeClr val="lt1"/>
              </a:buClr>
            </a:pPr>
            <a:r>
              <a:rPr b="1" lang="en">
                <a:solidFill>
                  <a:schemeClr val="lt1"/>
                </a:solidFill>
              </a:rPr>
              <a:t>Test Processing Subsystem with live data</a:t>
            </a:r>
          </a:p>
          <a:p>
            <a:pPr indent="457200"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457200" lvl="0" rt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 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4" name="Shape 524"/>
          <p:cNvSpPr txBox="1"/>
          <p:nvPr>
            <p:ph idx="1" type="body"/>
          </p:nvPr>
        </p:nvSpPr>
        <p:spPr>
          <a:xfrm>
            <a:off x="531425" y="929925"/>
            <a:ext cx="80298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</a:p>
        </p:txBody>
      </p:sp>
      <p:pic>
        <p:nvPicPr>
          <p:cNvPr descr="Capturedicks1.PNG" id="525" name="Shape 5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313" y="61474"/>
            <a:ext cx="7808024" cy="460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Questions?  </a:t>
            </a:r>
          </a:p>
        </p:txBody>
      </p:sp>
      <p:pic>
        <p:nvPicPr>
          <p:cNvPr id="531" name="Shape 5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9650" y="932337"/>
            <a:ext cx="5464698" cy="327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System Requirements</a:t>
            </a:r>
          </a:p>
        </p:txBody>
      </p:sp>
      <p:sp>
        <p:nvSpPr>
          <p:cNvPr id="141" name="Shape 141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531425" y="929925"/>
            <a:ext cx="80298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Accurate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- Localize detection at</a:t>
            </a:r>
            <a:r>
              <a:rPr lang="en">
                <a:solidFill>
                  <a:schemeClr val="lt1"/>
                </a:solidFill>
              </a:rPr>
              <a:t> </a:t>
            </a:r>
            <a:r>
              <a:rPr lang="en"/>
              <a:t>40’ range to within </a:t>
            </a:r>
            <a:r>
              <a:rPr lang="en">
                <a:solidFill>
                  <a:schemeClr val="lt1"/>
                </a:solidFill>
              </a:rPr>
              <a:t>±5°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- &lt;30 second sensor to GUI presentation latency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Easy to Use Presentation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	- Real video feed with 2D heat map overlay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- User can playback stored events from times of detections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Operates on commercial cellular phone frequencies</a:t>
            </a:r>
          </a:p>
          <a:p>
            <a:pPr indent="4572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- 850MHz for proof concept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- RF BPF on PCB to filter out undesired frequency bands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62100" y="4838200"/>
            <a:ext cx="165600" cy="1656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62100" y="4641550"/>
            <a:ext cx="165600" cy="1656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Proposed </a:t>
            </a:r>
            <a:r>
              <a:rPr lang="en">
                <a:solidFill>
                  <a:srgbClr val="FFFFFF"/>
                </a:solidFill>
              </a:rPr>
              <a:t>Block Diagram</a:t>
            </a:r>
          </a:p>
        </p:txBody>
      </p:sp>
      <p:sp>
        <p:nvSpPr>
          <p:cNvPr id="150" name="Shape 150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SittingDuckPDR.png"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37" y="831149"/>
            <a:ext cx="5486324" cy="385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Revised </a:t>
            </a:r>
            <a:r>
              <a:rPr lang="en">
                <a:solidFill>
                  <a:srgbClr val="FFFFFF"/>
                </a:solidFill>
              </a:rPr>
              <a:t>Block Diagram</a:t>
            </a:r>
          </a:p>
        </p:txBody>
      </p:sp>
      <p:sp>
        <p:nvSpPr>
          <p:cNvPr id="157" name="Shape 157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BlockDiagramDetailMDR.png"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837" y="768849"/>
            <a:ext cx="7086325" cy="391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4" name="Shape 164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Chosen Components </a:t>
            </a:r>
          </a:p>
        </p:txBody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531425" y="929925"/>
            <a:ext cx="8029800" cy="36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 sz="1800">
                <a:solidFill>
                  <a:schemeClr val="lt1"/>
                </a:solidFill>
              </a:rPr>
              <a:t>RF Phase Detector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lang="en" sz="1800">
                <a:solidFill>
                  <a:srgbClr val="FFFFFF"/>
                </a:solidFill>
              </a:rPr>
              <a:t>AD8302ARU RF IC (3x)</a:t>
            </a:r>
            <a:r>
              <a:rPr lang="en" sz="1800"/>
              <a:t> 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 sz="1800"/>
              <a:t>RF Antenna</a:t>
            </a: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lang="en" sz="1800">
                <a:solidFill>
                  <a:srgbClr val="FFFFFF"/>
                </a:solidFill>
              </a:rPr>
              <a:t>RDA698/</a:t>
            </a:r>
            <a:r>
              <a:rPr lang="en" sz="1800">
                <a:solidFill>
                  <a:srgbClr val="FFFFFF"/>
                </a:solidFill>
              </a:rPr>
              <a:t>2700SSM</a:t>
            </a:r>
            <a:r>
              <a:rPr lang="en" sz="1800">
                <a:solidFill>
                  <a:srgbClr val="FFFFFF"/>
                </a:solidFill>
              </a:rPr>
              <a:t> Dipole Antenna (3x)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 sz="1800">
                <a:solidFill>
                  <a:schemeClr val="lt1"/>
                </a:solidFill>
              </a:rPr>
              <a:t>RF Power Divider</a:t>
            </a:r>
          </a:p>
          <a:p>
            <a:pPr indent="-342900" lvl="1" marL="9144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PD1020 RF Divider (3x)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 sz="1800"/>
              <a:t>A/D Converter</a:t>
            </a: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lang="en" sz="1800">
                <a:solidFill>
                  <a:srgbClr val="FFFFFF"/>
                </a:solidFill>
              </a:rPr>
              <a:t>AD7994 ADC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 sz="1800"/>
              <a:t>HD Video Camera</a:t>
            </a: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lang="en" sz="1800">
                <a:solidFill>
                  <a:srgbClr val="FFFFFF"/>
                </a:solidFill>
              </a:rPr>
              <a:t>Logitech C615 HD Webcam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66" name="Shape 166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679125" y="1066725"/>
            <a:ext cx="4136700" cy="338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3" name="Shape 173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RDA698/2700SSM Dipole Antenna (3</a:t>
            </a:r>
            <a:r>
              <a:rPr lang="en"/>
              <a:t>x</a:t>
            </a:r>
            <a:r>
              <a:rPr lang="en">
                <a:solidFill>
                  <a:srgbClr val="FFFFFF"/>
                </a:solidFill>
              </a:rPr>
              <a:t>)</a:t>
            </a:r>
            <a:r>
              <a:rPr lang="en"/>
              <a:t> </a:t>
            </a:r>
          </a:p>
        </p:txBody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4911725" y="1005212"/>
            <a:ext cx="5075700" cy="361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 sz="1800"/>
              <a:t>O</a:t>
            </a:r>
            <a:r>
              <a:rPr lang="en" sz="1800">
                <a:solidFill>
                  <a:schemeClr val="lt1"/>
                </a:solidFill>
              </a:rPr>
              <a:t>mnidirectional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 sz="1800"/>
              <a:t>Fr</a:t>
            </a:r>
            <a:r>
              <a:rPr lang="en" sz="1800">
                <a:solidFill>
                  <a:schemeClr val="lt1"/>
                </a:solidFill>
              </a:rPr>
              <a:t>equency Bands: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698-960MHz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1710-2170MHz</a:t>
            </a:r>
          </a:p>
          <a:p>
            <a: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lang="en" sz="1800">
                <a:solidFill>
                  <a:schemeClr val="lt1"/>
                </a:solidFill>
              </a:rPr>
              <a:t>2500-2700MHz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 sz="1800">
                <a:solidFill>
                  <a:schemeClr val="lt1"/>
                </a:solidFill>
              </a:rPr>
              <a:t>3G/4G LTE compliant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" sz="1800"/>
              <a:t>U</a:t>
            </a:r>
            <a:r>
              <a:rPr lang="en" sz="1800">
                <a:solidFill>
                  <a:schemeClr val="lt1"/>
                </a:solidFill>
              </a:rPr>
              <a:t>p to 2dBi gain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75" name="Shape 175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625" y="1240887"/>
            <a:ext cx="1602550" cy="314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 rotWithShape="1">
          <a:blip r:embed="rId4">
            <a:alphaModFix/>
          </a:blip>
          <a:srcRect b="11229" l="0" r="0" t="0"/>
          <a:stretch/>
        </p:blipFill>
        <p:spPr>
          <a:xfrm>
            <a:off x="2377511" y="1464962"/>
            <a:ext cx="2438437" cy="258782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/>
          <p:nvPr/>
        </p:nvSpPr>
        <p:spPr>
          <a:xfrm>
            <a:off x="3061375" y="1464975"/>
            <a:ext cx="1070700" cy="487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